
<file path=[Content_Types].xml><?xml version="1.0" encoding="utf-8"?>
<Types xmlns="http://schemas.openxmlformats.org/package/2006/content-types">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16"/>
  </p:notesMasterIdLst>
  <p:sldIdLst>
    <p:sldId id="257" r:id="rId2"/>
    <p:sldId id="271" r:id="rId3"/>
    <p:sldId id="259" r:id="rId4"/>
    <p:sldId id="260" r:id="rId5"/>
    <p:sldId id="261" r:id="rId6"/>
    <p:sldId id="262" r:id="rId7"/>
    <p:sldId id="263" r:id="rId8"/>
    <p:sldId id="264" r:id="rId9"/>
    <p:sldId id="265" r:id="rId10"/>
    <p:sldId id="266" r:id="rId11"/>
    <p:sldId id="267" r:id="rId12"/>
    <p:sldId id="272" r:id="rId13"/>
    <p:sldId id="269" r:id="rId14"/>
    <p:sldId id="27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1" d="100"/>
          <a:sy n="81" d="100"/>
        </p:scale>
        <p:origin x="114" y="17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E75FD6-E176-4603-A96B-AD4080FD7B90}" type="datetimeFigureOut">
              <a:rPr lang="en-US" smtClean="0"/>
              <a:t>12/11/2019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CDC515-C070-46AE-9A78-947BCA20D3BA}" type="slidenum">
              <a:rPr lang="en-US" smtClean="0"/>
              <a:t>‹#›</a:t>
            </a:fld>
            <a:endParaRPr lang="en-US"/>
          </a:p>
        </p:txBody>
      </p:sp>
    </p:spTree>
    <p:extLst>
      <p:ext uri="{BB962C8B-B14F-4D97-AF65-F5344CB8AC3E}">
        <p14:creationId xmlns:p14="http://schemas.microsoft.com/office/powerpoint/2010/main" val="2630999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 name="Google Shape;22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9" name="Google Shape;229;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1768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12/11/2019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12/11/2019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12/11/2019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12/11/2019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dirty="0"/>
              <a:pPr/>
              <a:t>12/11/2019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36636D-D922-432D-A958-524484B5923D}" type="datetimeFigureOut">
              <a:rPr lang="en-US" dirty="0"/>
              <a:pPr/>
              <a:t>12/11/2019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36636D-D922-432D-A958-524484B5923D}" type="datetimeFigureOut">
              <a:rPr lang="en-US" dirty="0"/>
              <a:pPr/>
              <a:t>12/11/2019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36636D-D922-432D-A958-524484B5923D}" type="datetimeFigureOut">
              <a:rPr lang="en-US" dirty="0"/>
              <a:pPr/>
              <a:t>12/11/2019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dirty="0"/>
              <a:pPr/>
              <a:t>12/11/2019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dirty="0"/>
              <a:pPr/>
              <a:t>12/11/2019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dirty="0"/>
              <a:pPr/>
              <a:t>12/11/2019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E36636D-D922-432D-A958-524484B5923D}" type="datetimeFigureOut">
              <a:rPr lang="en-US" dirty="0"/>
              <a:pPr/>
              <a:t>12/11/2019</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F28FB93-0A08-4E7D-8E63-9EFA29F1E093}"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2" r:id="rId10"/>
    <p:sldLayoutId id="2147483853" r:id="rId11"/>
    <p:sldLayoutId id="2147483854" r:id="rId12"/>
    <p:sldLayoutId id="2147483855" r:id="rId13"/>
    <p:sldLayoutId id="2147483858" r:id="rId14"/>
    <p:sldLayoutId id="2147483859" r:id="rId15"/>
    <p:sldLayoutId id="2147483850" r:id="rId16"/>
    <p:sldLayoutId id="2147483851"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microsoft.com/office/2007/relationships/hdphoto" Target="../media/hdphoto1.wdp"/><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6.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6.png"/><Relationship Id="rId5" Type="http://schemas.openxmlformats.org/officeDocument/2006/relationships/image" Target="../media/image1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6.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xml"/><Relationship Id="rId7" Type="http://schemas.openxmlformats.org/officeDocument/2006/relationships/image" Target="../media/image10.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5.m4a"/><Relationship Id="rId1" Type="http://schemas.openxmlformats.org/officeDocument/2006/relationships/audio" Target="NULL" TargetMode="External"/><Relationship Id="rId6" Type="http://schemas.openxmlformats.org/officeDocument/2006/relationships/image" Target="../media/image6.png"/><Relationship Id="rId5" Type="http://schemas.openxmlformats.org/officeDocument/2006/relationships/image" Target="../media/image1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5.m4a"/><Relationship Id="rId1" Type="http://schemas.openxmlformats.org/officeDocument/2006/relationships/audio" Target="NULL" TargetMode="External"/><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5.m4a"/><Relationship Id="rId1" Type="http://schemas.openxmlformats.org/officeDocument/2006/relationships/audio" Target="NULL" TargetMode="External"/><Relationship Id="rId6" Type="http://schemas.openxmlformats.org/officeDocument/2006/relationships/image" Target="../media/image6.png"/><Relationship Id="rId5" Type="http://schemas.openxmlformats.org/officeDocument/2006/relationships/image" Target="../media/image1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7.m4a"/><Relationship Id="rId1" Type="http://schemas.openxmlformats.org/officeDocument/2006/relationships/audio" Target="NULL" TargetMode="External"/><Relationship Id="rId5" Type="http://schemas.openxmlformats.org/officeDocument/2006/relationships/image" Target="../media/image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5983" y="863939"/>
            <a:ext cx="9440034" cy="1828801"/>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p>
            <a:pPr marL="0" lvl="0" indent="0" algn="ctr" rtl="0">
              <a:spcBef>
                <a:spcPts val="0"/>
              </a:spcBef>
              <a:spcAft>
                <a:spcPts val="0"/>
              </a:spcAft>
              <a:buClr>
                <a:schemeClr val="lt2"/>
              </a:buClr>
              <a:buSzPts val="5400"/>
              <a:buFont typeface="Lustria"/>
              <a:buNone/>
            </a:pPr>
            <a:r>
              <a:rPr lang="en-US" dirty="0"/>
              <a:t>Plant Parenthood</a:t>
            </a:r>
            <a:endParaRPr dirty="0"/>
          </a:p>
        </p:txBody>
      </p:sp>
      <p:sp>
        <p:nvSpPr>
          <p:cNvPr id="145" name="Google Shape;145;p1"/>
          <p:cNvSpPr txBox="1">
            <a:spLocks noGrp="1"/>
          </p:cNvSpPr>
          <p:nvPr>
            <p:ph type="subTitle" idx="1"/>
          </p:nvPr>
        </p:nvSpPr>
        <p:spPr>
          <a:xfrm>
            <a:off x="1375983" y="2904066"/>
            <a:ext cx="9440034" cy="1049867"/>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0" lvl="0" indent="0" algn="ctr" rtl="0">
              <a:spcBef>
                <a:spcPts val="0"/>
              </a:spcBef>
              <a:spcAft>
                <a:spcPts val="0"/>
              </a:spcAft>
              <a:buSzPts val="1400"/>
              <a:buNone/>
            </a:pPr>
            <a:r>
              <a:rPr lang="en-US" dirty="0"/>
              <a:t>Our goal is to provide education and assistance for basic home plant-care.</a:t>
            </a:r>
            <a:endParaRPr dirty="0"/>
          </a:p>
        </p:txBody>
      </p:sp>
      <p:pic>
        <p:nvPicPr>
          <p:cNvPr id="2" name="Title_Slide">
            <a:hlinkClick r:id="" action="ppaction://media"/>
            <a:extLst>
              <a:ext uri="{FF2B5EF4-FFF2-40B4-BE49-F238E27FC236}">
                <a16:creationId xmlns:a16="http://schemas.microsoft.com/office/drawing/2014/main" id="{B0FC04C8-98D4-4A67-A7D3-0101F9408B0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pic>
        <p:nvPicPr>
          <p:cNvPr id="4" name="Picture 3">
            <a:extLst>
              <a:ext uri="{FF2B5EF4-FFF2-40B4-BE49-F238E27FC236}">
                <a16:creationId xmlns:a16="http://schemas.microsoft.com/office/drawing/2014/main" id="{5D910DFD-5586-48F7-959B-A1E9B90907DE}"/>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9944" b="98739" l="9798" r="89914">
                        <a14:foregroundMark x1="45245" y1="81793" x2="67435" y2="80252"/>
                        <a14:foregroundMark x1="61527" y1="81793" x2="86599" y2="97339"/>
                        <a14:foregroundMark x1="86599" y1="97339" x2="65274" y2="80252"/>
                        <a14:foregroundMark x1="68588" y1="98739" x2="68588" y2="98739"/>
                        <a14:backgroundMark x1="12248" y1="68207" x2="21470" y2="66527"/>
                        <a14:backgroundMark x1="28963" y1="85994" x2="28963" y2="85994"/>
                        <a14:backgroundMark x1="30115" y1="84454" x2="30115" y2="84454"/>
                        <a14:backgroundMark x1="27378" y1="78151" x2="16571" y2="60784"/>
                        <a14:backgroundMark x1="25216" y1="90336" x2="36023" y2="63725"/>
                        <a14:backgroundMark x1="36023" y1="63725" x2="5620" y2="61204"/>
                        <a14:backgroundMark x1="5620" y1="61204" x2="14986" y2="89636"/>
                        <a14:backgroundMark x1="14986" y1="89636" x2="19308" y2="91877"/>
                        <a14:backgroundMark x1="26801" y1="79272" x2="37176" y2="92857"/>
                        <a14:backgroundMark x1="29539" y1="69748" x2="45245" y2="94538"/>
                        <a14:backgroundMark x1="45245" y1="94538" x2="13256" y2="84174"/>
                        <a14:backgroundMark x1="13256" y1="84174" x2="12824" y2="69748"/>
                      </a14:backgroundRemoval>
                    </a14:imgEffect>
                    <a14:imgEffect>
                      <a14:saturation sat="66000"/>
                    </a14:imgEffect>
                  </a14:imgLayer>
                </a14:imgProps>
              </a:ext>
            </a:extLst>
          </a:blip>
          <a:srcRect l="30097"/>
          <a:stretch/>
        </p:blipFill>
        <p:spPr>
          <a:xfrm>
            <a:off x="5528856" y="3657599"/>
            <a:ext cx="1134287" cy="1669424"/>
          </a:xfrm>
          <a:prstGeom prst="rect">
            <a:avLst/>
          </a:prstGeom>
          <a:ln>
            <a:noFill/>
          </a:ln>
          <a:effectLst>
            <a:outerShdw blurRad="190500" algn="tl" rotWithShape="0">
              <a:srgbClr val="000000">
                <a:alpha val="70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2000" advClick="0" advTm="170"/>
    </mc:Choice>
    <mc:Fallback xmlns="">
      <p:transition spd="slow" advClick="0" advTm="1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7" fill="hold" display="0">
                  <p:stCondLst>
                    <p:cond delay="indefinite"/>
                  </p:stCondLst>
                  <p:endCondLst>
                    <p:cond evt="onStopAudio" delay="0">
                      <p:tgtEl>
                        <p:sldTgt/>
                      </p:tgtEl>
                    </p:cond>
                  </p:endCondLst>
                </p:cTn>
                <p:tgtEl>
                  <p:spTgt spid="2"/>
                </p:tgtEl>
              </p:cMediaNode>
            </p:video>
          </p:childTnLst>
        </p:cTn>
      </p:par>
    </p:tnLst>
  </p:timing>
  <p:extLst>
    <p:ext uri="{E180D4A7-C9FB-4DFB-919C-405C955672EB}">
      <p14:showEvtLst xmlns:p14="http://schemas.microsoft.com/office/powerpoint/2010/main">
        <p14:playEvt time="127" objId="2"/>
        <p14:stopEvt time="17823" objId="2"/>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0"/>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4000"/>
              <a:buFont typeface="Lustria"/>
              <a:buNone/>
            </a:pPr>
            <a:r>
              <a:rPr lang="en-US"/>
              <a:t>Expected Accomplishments</a:t>
            </a:r>
            <a:endParaRPr/>
          </a:p>
        </p:txBody>
      </p:sp>
      <p:sp>
        <p:nvSpPr>
          <p:cNvPr id="208" name="Google Shape;208;p10"/>
          <p:cNvSpPr txBox="1">
            <a:spLocks noGrp="1"/>
          </p:cNvSpPr>
          <p:nvPr>
            <p:ph type="body" idx="1"/>
          </p:nvPr>
        </p:nvSpPr>
        <p:spPr>
          <a:xfrm>
            <a:off x="913795" y="1732449"/>
            <a:ext cx="10353762" cy="405875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fontScale="92500" lnSpcReduction="10000"/>
          </a:bodyPr>
          <a:lstStyle/>
          <a:p>
            <a:pPr marL="342900" marR="0" lvl="0" indent="-352990" algn="l" rtl="0">
              <a:lnSpc>
                <a:spcPct val="115000"/>
              </a:lnSpc>
              <a:spcBef>
                <a:spcPts val="1200"/>
              </a:spcBef>
              <a:spcAft>
                <a:spcPts val="0"/>
              </a:spcAft>
              <a:buClr>
                <a:srgbClr val="FFFFFF"/>
              </a:buClr>
              <a:buSzPts val="2000"/>
              <a:buFont typeface="Lustria"/>
              <a:buChar char="-"/>
            </a:pPr>
            <a:r>
              <a:rPr lang="en-US" dirty="0"/>
              <a:t>By Start of Spring Semester</a:t>
            </a:r>
            <a:endParaRPr dirty="0"/>
          </a:p>
          <a:p>
            <a:pPr marL="792900" marR="0" lvl="1" indent="-342900" algn="l" rtl="0">
              <a:lnSpc>
                <a:spcPct val="115000"/>
              </a:lnSpc>
              <a:spcBef>
                <a:spcPts val="0"/>
              </a:spcBef>
              <a:spcAft>
                <a:spcPts val="0"/>
              </a:spcAft>
              <a:buClr>
                <a:srgbClr val="FFFFFF"/>
              </a:buClr>
              <a:buSzPts val="1260"/>
              <a:buFont typeface="Arial" panose="020B0604020202020204" pitchFamily="34" charset="0"/>
              <a:buChar char="•"/>
            </a:pPr>
            <a:r>
              <a:rPr lang="en-US" sz="2000" dirty="0"/>
              <a:t>Make decisions about hardware, software, and platforms</a:t>
            </a:r>
            <a:endParaRPr sz="2000" dirty="0"/>
          </a:p>
          <a:p>
            <a:pPr marL="792900" marR="0" lvl="1" indent="-342900" algn="l" rtl="0">
              <a:lnSpc>
                <a:spcPct val="115000"/>
              </a:lnSpc>
              <a:spcBef>
                <a:spcPts val="0"/>
              </a:spcBef>
              <a:spcAft>
                <a:spcPts val="0"/>
              </a:spcAft>
              <a:buClr>
                <a:srgbClr val="FFFFFF"/>
              </a:buClr>
              <a:buSzPts val="1260"/>
              <a:buFont typeface="Arial" panose="020B0604020202020204" pitchFamily="34" charset="0"/>
              <a:buChar char="•"/>
            </a:pPr>
            <a:r>
              <a:rPr lang="en-US" sz="2000" dirty="0"/>
              <a:t>Obtain necessary hardware and software</a:t>
            </a:r>
            <a:endParaRPr sz="2000" dirty="0"/>
          </a:p>
          <a:p>
            <a:pPr marL="792900" marR="0" lvl="1" indent="-342900" algn="l" rtl="0">
              <a:lnSpc>
                <a:spcPct val="115000"/>
              </a:lnSpc>
              <a:spcBef>
                <a:spcPts val="0"/>
              </a:spcBef>
              <a:spcAft>
                <a:spcPts val="0"/>
              </a:spcAft>
              <a:buClr>
                <a:srgbClr val="FFFFFF"/>
              </a:buClr>
              <a:buSzPts val="1260"/>
              <a:buFont typeface="Arial" panose="020B0604020202020204" pitchFamily="34" charset="0"/>
              <a:buChar char="•"/>
            </a:pPr>
            <a:r>
              <a:rPr lang="en-US" sz="2000" dirty="0"/>
              <a:t>Begin creating a plant database</a:t>
            </a:r>
            <a:endParaRPr sz="2000" dirty="0"/>
          </a:p>
          <a:p>
            <a:pPr marL="792900" marR="0" lvl="1" indent="-342900" algn="l" rtl="0">
              <a:lnSpc>
                <a:spcPct val="115000"/>
              </a:lnSpc>
              <a:spcBef>
                <a:spcPts val="0"/>
              </a:spcBef>
              <a:spcAft>
                <a:spcPts val="0"/>
              </a:spcAft>
              <a:buClr>
                <a:srgbClr val="FFFFFF"/>
              </a:buClr>
              <a:buSzPts val="1260"/>
              <a:buFont typeface="Arial" panose="020B0604020202020204" pitchFamily="34" charset="0"/>
              <a:buChar char="•"/>
            </a:pPr>
            <a:r>
              <a:rPr lang="en-US" sz="2000" dirty="0"/>
              <a:t>Categorize plants based on their needs</a:t>
            </a:r>
            <a:endParaRPr sz="2000" dirty="0"/>
          </a:p>
          <a:p>
            <a:pPr marL="792900" marR="0" lvl="1" indent="-342900" algn="l" rtl="0">
              <a:lnSpc>
                <a:spcPct val="115000"/>
              </a:lnSpc>
              <a:spcBef>
                <a:spcPts val="0"/>
              </a:spcBef>
              <a:spcAft>
                <a:spcPts val="0"/>
              </a:spcAft>
              <a:buClr>
                <a:srgbClr val="FFFFFF"/>
              </a:buClr>
              <a:buSzPts val="1260"/>
              <a:buFont typeface="Arial" panose="020B0604020202020204" pitchFamily="34" charset="0"/>
              <a:buChar char="•"/>
            </a:pPr>
            <a:r>
              <a:rPr lang="en-US" sz="2000" dirty="0"/>
              <a:t>Develop ranges of health for each of our monitored attributes</a:t>
            </a:r>
          </a:p>
          <a:p>
            <a:pPr marL="719999" marR="0" lvl="1" indent="-269999" algn="l" rtl="0">
              <a:lnSpc>
                <a:spcPct val="115000"/>
              </a:lnSpc>
              <a:spcBef>
                <a:spcPts val="0"/>
              </a:spcBef>
              <a:spcAft>
                <a:spcPts val="0"/>
              </a:spcAft>
              <a:buClr>
                <a:srgbClr val="FFFFFF"/>
              </a:buClr>
              <a:buSzPts val="1260"/>
              <a:buFont typeface="Lustria"/>
              <a:buChar char="🞚"/>
            </a:pPr>
            <a:endParaRPr sz="2000" dirty="0"/>
          </a:p>
          <a:p>
            <a:pPr marL="342900" marR="0" lvl="0" indent="-352990" algn="l" rtl="0">
              <a:lnSpc>
                <a:spcPct val="115000"/>
              </a:lnSpc>
              <a:spcBef>
                <a:spcPts val="0"/>
              </a:spcBef>
              <a:spcAft>
                <a:spcPts val="0"/>
              </a:spcAft>
              <a:buClr>
                <a:srgbClr val="FFFFFF"/>
              </a:buClr>
              <a:buSzPts val="2000"/>
              <a:buFont typeface="Lustria"/>
              <a:buChar char="-"/>
            </a:pPr>
            <a:r>
              <a:rPr lang="en-US" dirty="0"/>
              <a:t>Next Term</a:t>
            </a:r>
            <a:endParaRPr dirty="0"/>
          </a:p>
          <a:p>
            <a:pPr marL="735750" marR="0" lvl="1" indent="-285750" algn="l" rtl="0">
              <a:lnSpc>
                <a:spcPct val="115000"/>
              </a:lnSpc>
              <a:spcBef>
                <a:spcPts val="0"/>
              </a:spcBef>
              <a:spcAft>
                <a:spcPts val="0"/>
              </a:spcAft>
              <a:buSzPts val="1260"/>
              <a:buFont typeface="Arial" panose="020B0604020202020204" pitchFamily="34" charset="0"/>
              <a:buChar char="•"/>
            </a:pPr>
            <a:r>
              <a:rPr lang="en-US" dirty="0"/>
              <a:t>Code application</a:t>
            </a:r>
          </a:p>
          <a:p>
            <a:pPr marL="735750" lvl="1" indent="-285750">
              <a:lnSpc>
                <a:spcPct val="115000"/>
              </a:lnSpc>
              <a:spcBef>
                <a:spcPts val="0"/>
              </a:spcBef>
              <a:buFont typeface="Arial" panose="020B0604020202020204" pitchFamily="34" charset="0"/>
              <a:buChar char="•"/>
            </a:pPr>
            <a:r>
              <a:rPr lang="en-US" dirty="0"/>
              <a:t>Set up hardware, get hardware and software working together</a:t>
            </a:r>
          </a:p>
          <a:p>
            <a:pPr marL="735750" lvl="1" indent="-285750">
              <a:lnSpc>
                <a:spcPct val="115000"/>
              </a:lnSpc>
              <a:spcBef>
                <a:spcPts val="0"/>
              </a:spcBef>
              <a:buFont typeface="Arial" panose="020B0604020202020204" pitchFamily="34" charset="0"/>
              <a:buChar char="•"/>
            </a:pPr>
            <a:r>
              <a:rPr lang="en-US" dirty="0"/>
              <a:t>Test project</a:t>
            </a:r>
          </a:p>
          <a:p>
            <a:pPr marL="735750" lvl="1" indent="-285750">
              <a:lnSpc>
                <a:spcPct val="115000"/>
              </a:lnSpc>
              <a:spcBef>
                <a:spcPts val="0"/>
              </a:spcBef>
              <a:buFont typeface="Arial" panose="020B0604020202020204" pitchFamily="34" charset="0"/>
              <a:buChar char="•"/>
            </a:pPr>
            <a:r>
              <a:rPr lang="en-US" dirty="0"/>
              <a:t>Write up report and display</a:t>
            </a:r>
          </a:p>
          <a:p>
            <a:pPr marL="735750" marR="0" lvl="1" indent="-285750" algn="l" rtl="0">
              <a:lnSpc>
                <a:spcPct val="115000"/>
              </a:lnSpc>
              <a:spcBef>
                <a:spcPts val="0"/>
              </a:spcBef>
              <a:spcAft>
                <a:spcPts val="0"/>
              </a:spcAft>
              <a:buSzPts val="1260"/>
              <a:buFont typeface="Arial" panose="020B0604020202020204" pitchFamily="34" charset="0"/>
              <a:buChar char="•"/>
            </a:pPr>
            <a:endParaRPr lang="en-US" dirty="0"/>
          </a:p>
        </p:txBody>
      </p:sp>
      <p:pic>
        <p:nvPicPr>
          <p:cNvPr id="2" name="Expected_Accomplishments">
            <a:hlinkClick r:id="" action="ppaction://media"/>
            <a:extLst>
              <a:ext uri="{FF2B5EF4-FFF2-40B4-BE49-F238E27FC236}">
                <a16:creationId xmlns:a16="http://schemas.microsoft.com/office/drawing/2014/main" id="{3DDC03A5-A7EF-482B-8A28-3685E0AC70C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734050" y="4138613"/>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460"/>
    </mc:Choice>
    <mc:Fallback xmlns="">
      <p:transition spd="slow" advClick="0" advTm="4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2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7" fill="hold" display="0">
                  <p:stCondLst>
                    <p:cond delay="indefinite"/>
                  </p:stCondLst>
                  <p:endCondLst>
                    <p:cond evt="onStopAudio" delay="0">
                      <p:tgtEl>
                        <p:sldTgt/>
                      </p:tgtEl>
                    </p:cond>
                  </p:endCondLst>
                </p:cTn>
                <p:tgtEl>
                  <p:spTgt spid="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11"/>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4000"/>
              <a:buFont typeface="Lustria"/>
              <a:buNone/>
            </a:pPr>
            <a:r>
              <a:rPr lang="en-US" dirty="0"/>
              <a:t>Project Timeline &amp; Milestones</a:t>
            </a:r>
            <a:endParaRPr dirty="0"/>
          </a:p>
        </p:txBody>
      </p:sp>
      <p:pic>
        <p:nvPicPr>
          <p:cNvPr id="214" name="Google Shape;214;p11"/>
          <p:cNvPicPr preferRelativeResize="0"/>
          <p:nvPr/>
        </p:nvPicPr>
        <p:blipFill rotWithShape="1">
          <a:blip r:embed="rId5">
            <a:alphaModFix/>
          </a:blip>
          <a:srcRect t="21309"/>
          <a:stretch/>
        </p:blipFill>
        <p:spPr>
          <a:xfrm>
            <a:off x="116413" y="1948408"/>
            <a:ext cx="11948525" cy="4126410"/>
          </a:xfrm>
          <a:prstGeom prst="rect">
            <a:avLst/>
          </a:prstGeom>
          <a:noFill/>
          <a:ln>
            <a:noFill/>
          </a:ln>
        </p:spPr>
      </p:pic>
      <p:pic>
        <p:nvPicPr>
          <p:cNvPr id="2" name="Project_Timeline">
            <a:hlinkClick r:id="" action="ppaction://media"/>
            <a:extLst>
              <a:ext uri="{FF2B5EF4-FFF2-40B4-BE49-F238E27FC236}">
                <a16:creationId xmlns:a16="http://schemas.microsoft.com/office/drawing/2014/main" id="{DB04E06D-356D-4E9F-850E-9AE05FB1EF7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955800" y="3402013"/>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480"/>
    </mc:Choice>
    <mc:Fallback xmlns="">
      <p:transition spd="slow" advClick="0" advTm="4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5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7" fill="hold" display="0">
                  <p:stCondLst>
                    <p:cond delay="indefinite"/>
                  </p:stCondLst>
                  <p:endCondLst>
                    <p:cond evt="onStopAudio" delay="0">
                      <p:tgtEl>
                        <p:sldTgt/>
                      </p:tgtEl>
                    </p:cond>
                  </p:end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BD5DA-ECF8-43F7-B107-87F2392212C1}"/>
              </a:ext>
            </a:extLst>
          </p:cNvPr>
          <p:cNvSpPr>
            <a:spLocks noGrp="1"/>
          </p:cNvSpPr>
          <p:nvPr>
            <p:ph type="title"/>
          </p:nvPr>
        </p:nvSpPr>
        <p:spPr/>
        <p:txBody>
          <a:bodyPr/>
          <a:lstStyle/>
          <a:p>
            <a:r>
              <a:rPr lang="en-US" dirty="0"/>
              <a:t>Who is Doing What</a:t>
            </a:r>
          </a:p>
        </p:txBody>
      </p:sp>
      <p:sp>
        <p:nvSpPr>
          <p:cNvPr id="3" name="Text Placeholder 2">
            <a:extLst>
              <a:ext uri="{FF2B5EF4-FFF2-40B4-BE49-F238E27FC236}">
                <a16:creationId xmlns:a16="http://schemas.microsoft.com/office/drawing/2014/main" id="{99CB0F32-468B-45B2-9814-92F37B630316}"/>
              </a:ext>
            </a:extLst>
          </p:cNvPr>
          <p:cNvSpPr>
            <a:spLocks noGrp="1"/>
          </p:cNvSpPr>
          <p:nvPr>
            <p:ph type="body" idx="1"/>
          </p:nvPr>
        </p:nvSpPr>
        <p:spPr/>
        <p:txBody>
          <a:bodyPr/>
          <a:lstStyle/>
          <a:p>
            <a:r>
              <a:rPr lang="en-US" dirty="0"/>
              <a:t>Max</a:t>
            </a:r>
          </a:p>
        </p:txBody>
      </p:sp>
      <p:sp>
        <p:nvSpPr>
          <p:cNvPr id="4" name="Content Placeholder 3">
            <a:extLst>
              <a:ext uri="{FF2B5EF4-FFF2-40B4-BE49-F238E27FC236}">
                <a16:creationId xmlns:a16="http://schemas.microsoft.com/office/drawing/2014/main" id="{F28184E7-8885-49F2-A7C2-FDB807FE6F76}"/>
              </a:ext>
            </a:extLst>
          </p:cNvPr>
          <p:cNvSpPr>
            <a:spLocks noGrp="1"/>
          </p:cNvSpPr>
          <p:nvPr>
            <p:ph sz="half" idx="2"/>
          </p:nvPr>
        </p:nvSpPr>
        <p:spPr/>
        <p:txBody>
          <a:bodyPr/>
          <a:lstStyle/>
          <a:p>
            <a:r>
              <a:rPr lang="en-US" dirty="0"/>
              <a:t>Obtain necessary Software &amp; Hardware</a:t>
            </a:r>
          </a:p>
          <a:p>
            <a:r>
              <a:rPr lang="en-US" dirty="0"/>
              <a:t>Implement Preliminary Designs</a:t>
            </a:r>
          </a:p>
          <a:p>
            <a:r>
              <a:rPr lang="en-US" dirty="0"/>
              <a:t>Mobile App Development </a:t>
            </a:r>
          </a:p>
          <a:p>
            <a:r>
              <a:rPr lang="en-US" dirty="0"/>
              <a:t>Testing</a:t>
            </a:r>
          </a:p>
        </p:txBody>
      </p:sp>
      <p:sp>
        <p:nvSpPr>
          <p:cNvPr id="5" name="Text Placeholder 4">
            <a:extLst>
              <a:ext uri="{FF2B5EF4-FFF2-40B4-BE49-F238E27FC236}">
                <a16:creationId xmlns:a16="http://schemas.microsoft.com/office/drawing/2014/main" id="{52715F3B-82E8-4C21-91A2-1CD51A0C3EB8}"/>
              </a:ext>
            </a:extLst>
          </p:cNvPr>
          <p:cNvSpPr>
            <a:spLocks noGrp="1"/>
          </p:cNvSpPr>
          <p:nvPr>
            <p:ph type="body" sz="quarter" idx="3"/>
          </p:nvPr>
        </p:nvSpPr>
        <p:spPr/>
        <p:txBody>
          <a:bodyPr/>
          <a:lstStyle/>
          <a:p>
            <a:r>
              <a:rPr lang="en-US" dirty="0"/>
              <a:t>Rachael</a:t>
            </a:r>
          </a:p>
        </p:txBody>
      </p:sp>
      <p:sp>
        <p:nvSpPr>
          <p:cNvPr id="6" name="Content Placeholder 5">
            <a:extLst>
              <a:ext uri="{FF2B5EF4-FFF2-40B4-BE49-F238E27FC236}">
                <a16:creationId xmlns:a16="http://schemas.microsoft.com/office/drawing/2014/main" id="{E429DEA9-D564-4EDF-B96A-D9B674867EBE}"/>
              </a:ext>
            </a:extLst>
          </p:cNvPr>
          <p:cNvSpPr>
            <a:spLocks noGrp="1"/>
          </p:cNvSpPr>
          <p:nvPr>
            <p:ph sz="quarter" idx="4"/>
          </p:nvPr>
        </p:nvSpPr>
        <p:spPr/>
        <p:txBody>
          <a:bodyPr/>
          <a:lstStyle/>
          <a:p>
            <a:r>
              <a:rPr lang="en-US" dirty="0"/>
              <a:t>Plant Research</a:t>
            </a:r>
          </a:p>
          <a:p>
            <a:r>
              <a:rPr lang="en-US" dirty="0"/>
              <a:t>Task Management</a:t>
            </a:r>
          </a:p>
          <a:p>
            <a:r>
              <a:rPr lang="en-US" dirty="0"/>
              <a:t>Sensor Experiments</a:t>
            </a:r>
          </a:p>
          <a:p>
            <a:r>
              <a:rPr lang="en-US" dirty="0"/>
              <a:t>Testing</a:t>
            </a:r>
          </a:p>
          <a:p>
            <a:endParaRPr lang="en-US" dirty="0"/>
          </a:p>
          <a:p>
            <a:endParaRPr lang="en-US" dirty="0"/>
          </a:p>
        </p:txBody>
      </p:sp>
      <p:pic>
        <p:nvPicPr>
          <p:cNvPr id="7" name="Who is Doing What">
            <a:hlinkClick r:id="" action="ppaction://media"/>
            <a:extLst>
              <a:ext uri="{FF2B5EF4-FFF2-40B4-BE49-F238E27FC236}">
                <a16:creationId xmlns:a16="http://schemas.microsoft.com/office/drawing/2014/main" id="{8757A695-C9C5-48BB-B595-8A6068B5F4A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089400" y="4600575"/>
            <a:ext cx="609600" cy="609600"/>
          </a:xfrm>
          <a:prstGeom prst="rect">
            <a:avLst/>
          </a:prstGeom>
        </p:spPr>
      </p:pic>
    </p:spTree>
    <p:extLst>
      <p:ext uri="{BB962C8B-B14F-4D97-AF65-F5344CB8AC3E}">
        <p14:creationId xmlns:p14="http://schemas.microsoft.com/office/powerpoint/2010/main" val="3469630790"/>
      </p:ext>
    </p:extLst>
  </p:cSld>
  <p:clrMapOvr>
    <a:masterClrMapping/>
  </p:clrMapOvr>
  <mc:AlternateContent xmlns:mc="http://schemas.openxmlformats.org/markup-compatibility/2006" xmlns:p14="http://schemas.microsoft.com/office/powerpoint/2010/main">
    <mc:Choice Requires="p14">
      <p:transition spd="slow" p14:dur="2000" advClick="0" advTm="430"/>
    </mc:Choice>
    <mc:Fallback xmlns="">
      <p:transition spd="slow" advClick="0" advTm="4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64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3"/>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4000"/>
              <a:buFont typeface="Lustria"/>
              <a:buNone/>
            </a:pPr>
            <a:r>
              <a:rPr lang="en-US"/>
              <a:t>Expected Demo</a:t>
            </a:r>
            <a:endParaRPr/>
          </a:p>
        </p:txBody>
      </p:sp>
      <p:sp>
        <p:nvSpPr>
          <p:cNvPr id="226" name="Google Shape;226;p13"/>
          <p:cNvSpPr txBox="1">
            <a:spLocks noGrp="1"/>
          </p:cNvSpPr>
          <p:nvPr>
            <p:ph type="body" idx="1"/>
          </p:nvPr>
        </p:nvSpPr>
        <p:spPr>
          <a:xfrm>
            <a:off x="913795" y="1732449"/>
            <a:ext cx="10353762" cy="405875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342900" marR="0" lvl="0" indent="-352990" algn="l" rtl="0">
              <a:lnSpc>
                <a:spcPct val="115000"/>
              </a:lnSpc>
              <a:spcBef>
                <a:spcPts val="1200"/>
              </a:spcBef>
              <a:spcAft>
                <a:spcPts val="0"/>
              </a:spcAft>
              <a:buClr>
                <a:srgbClr val="FFFFFF"/>
              </a:buClr>
              <a:buSzPts val="2000"/>
              <a:buFont typeface="Lustria"/>
              <a:buChar char="-"/>
            </a:pPr>
            <a:r>
              <a:rPr lang="en-US" dirty="0"/>
              <a:t>Display Board</a:t>
            </a:r>
          </a:p>
          <a:p>
            <a:pPr marL="735750" lvl="1" indent="-285750">
              <a:lnSpc>
                <a:spcPct val="115000"/>
              </a:lnSpc>
              <a:spcBef>
                <a:spcPts val="0"/>
              </a:spcBef>
              <a:spcAft>
                <a:spcPts val="0"/>
              </a:spcAft>
              <a:buClr>
                <a:srgbClr val="FFFFFF"/>
              </a:buClr>
              <a:buSzPts val="1260"/>
              <a:buFont typeface="Arial" panose="020B0604020202020204" pitchFamily="34" charset="0"/>
              <a:buChar char="•"/>
            </a:pPr>
            <a:r>
              <a:rPr lang="en-US" dirty="0"/>
              <a:t>Explanation of Project</a:t>
            </a:r>
          </a:p>
          <a:p>
            <a:pPr marL="735750" lvl="1" indent="-285750">
              <a:lnSpc>
                <a:spcPct val="115000"/>
              </a:lnSpc>
              <a:spcBef>
                <a:spcPts val="0"/>
              </a:spcBef>
              <a:spcAft>
                <a:spcPts val="0"/>
              </a:spcAft>
              <a:buClr>
                <a:srgbClr val="FFFFFF"/>
              </a:buClr>
              <a:buSzPts val="1260"/>
              <a:buFont typeface="Arial" panose="020B0604020202020204" pitchFamily="34" charset="0"/>
              <a:buChar char="•"/>
            </a:pPr>
            <a:r>
              <a:rPr lang="en-US" dirty="0"/>
              <a:t>Development process</a:t>
            </a:r>
          </a:p>
          <a:p>
            <a:pPr marL="735750" lvl="1" indent="-285750">
              <a:lnSpc>
                <a:spcPct val="115000"/>
              </a:lnSpc>
              <a:spcBef>
                <a:spcPts val="0"/>
              </a:spcBef>
              <a:spcAft>
                <a:spcPts val="0"/>
              </a:spcAft>
              <a:buClr>
                <a:srgbClr val="FFFFFF"/>
              </a:buClr>
              <a:buSzPts val="1260"/>
              <a:buFont typeface="Arial" panose="020B0604020202020204" pitchFamily="34" charset="0"/>
              <a:buChar char="•"/>
            </a:pPr>
            <a:r>
              <a:rPr lang="en-US" dirty="0"/>
              <a:t>Results from experiments/evaluation of the project</a:t>
            </a:r>
          </a:p>
          <a:p>
            <a:pPr indent="-352990">
              <a:lnSpc>
                <a:spcPct val="115000"/>
              </a:lnSpc>
              <a:spcBef>
                <a:spcPts val="1200"/>
              </a:spcBef>
              <a:spcAft>
                <a:spcPts val="0"/>
              </a:spcAft>
              <a:buClr>
                <a:srgbClr val="FFFFFF"/>
              </a:buClr>
              <a:buSzPts val="2000"/>
              <a:buFont typeface="Lustria"/>
              <a:buChar char="-"/>
            </a:pPr>
            <a:r>
              <a:rPr lang="en-US" dirty="0"/>
              <a:t>Prototype including soil and plant</a:t>
            </a:r>
          </a:p>
          <a:p>
            <a:pPr indent="-352990">
              <a:lnSpc>
                <a:spcPct val="115000"/>
              </a:lnSpc>
              <a:spcBef>
                <a:spcPts val="1200"/>
              </a:spcBef>
              <a:spcAft>
                <a:spcPts val="0"/>
              </a:spcAft>
              <a:buClr>
                <a:srgbClr val="FFFFFF"/>
              </a:buClr>
              <a:buSzPts val="2000"/>
              <a:buFont typeface="Lustria"/>
              <a:buChar char="-"/>
            </a:pPr>
            <a:r>
              <a:rPr lang="en-US" dirty="0"/>
              <a:t>Demonstration of product</a:t>
            </a:r>
          </a:p>
          <a:p>
            <a:pPr marL="735750" lvl="1" indent="-285750">
              <a:lnSpc>
                <a:spcPct val="115000"/>
              </a:lnSpc>
              <a:spcBef>
                <a:spcPts val="0"/>
              </a:spcBef>
              <a:spcAft>
                <a:spcPts val="0"/>
              </a:spcAft>
              <a:buSzPts val="1260"/>
              <a:buFont typeface="Arial" panose="020B0604020202020204" pitchFamily="34" charset="0"/>
              <a:buChar char="•"/>
            </a:pPr>
            <a:r>
              <a:rPr lang="en-US" dirty="0"/>
              <a:t>Add water until a warning is sent</a:t>
            </a:r>
          </a:p>
          <a:p>
            <a:pPr marL="735750" lvl="1" indent="-285750">
              <a:lnSpc>
                <a:spcPct val="115000"/>
              </a:lnSpc>
              <a:spcBef>
                <a:spcPts val="0"/>
              </a:spcBef>
              <a:spcAft>
                <a:spcPts val="0"/>
              </a:spcAft>
              <a:buSzPts val="1260"/>
              <a:buFont typeface="Arial" panose="020B0604020202020204" pitchFamily="34" charset="0"/>
              <a:buChar char="•"/>
            </a:pPr>
            <a:r>
              <a:rPr lang="en-US" dirty="0"/>
              <a:t>Have a plant light to trigger light sensor</a:t>
            </a:r>
          </a:p>
        </p:txBody>
      </p:sp>
      <p:pic>
        <p:nvPicPr>
          <p:cNvPr id="2" name="Expected_Demo">
            <a:hlinkClick r:id="" action="ppaction://media"/>
            <a:extLst>
              <a:ext uri="{FF2B5EF4-FFF2-40B4-BE49-F238E27FC236}">
                <a16:creationId xmlns:a16="http://schemas.microsoft.com/office/drawing/2014/main" id="{451FEB24-2184-4960-A9FC-556DDA6201A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235825" y="3494088"/>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300"/>
    </mc:Choice>
    <mc:Fallback xmlns="">
      <p:transition spd="slow" advClick="0" advTm="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2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7" fill="hold" display="0">
                  <p:stCondLst>
                    <p:cond delay="indefinite"/>
                  </p:stCondLst>
                  <p:endCondLst>
                    <p:cond evt="onStopAudio" delay="0">
                      <p:tgtEl>
                        <p:sldTgt/>
                      </p:tgtEl>
                    </p:cond>
                  </p:endCondLst>
                </p:cTn>
                <p:tgtEl>
                  <p:spTgt spid="2"/>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14"/>
          <p:cNvSpPr txBox="1">
            <a:spLocks noGrp="1"/>
          </p:cNvSpPr>
          <p:nvPr>
            <p:ph type="ctrTitle"/>
          </p:nvPr>
        </p:nvSpPr>
        <p:spPr>
          <a:xfrm>
            <a:off x="1370693" y="1769540"/>
            <a:ext cx="9440034" cy="1828801"/>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p>
            <a:pPr marL="0" lvl="0" indent="0" algn="ctr" rtl="0">
              <a:spcBef>
                <a:spcPts val="0"/>
              </a:spcBef>
              <a:spcAft>
                <a:spcPts val="0"/>
              </a:spcAft>
              <a:buClr>
                <a:schemeClr val="lt2"/>
              </a:buClr>
              <a:buSzPts val="5400"/>
              <a:buFont typeface="Lustria"/>
              <a:buNone/>
            </a:pPr>
            <a:r>
              <a:rPr lang="en-US"/>
              <a:t>Any 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9" name="Google Shape;150;p2">
            <a:extLst>
              <a:ext uri="{FF2B5EF4-FFF2-40B4-BE49-F238E27FC236}">
                <a16:creationId xmlns:a16="http://schemas.microsoft.com/office/drawing/2014/main" id="{27CDE9B8-5290-449B-BF13-C481ABC48F18}"/>
              </a:ext>
            </a:extLst>
          </p:cNvPr>
          <p:cNvSpPr txBox="1">
            <a:spLocks/>
          </p:cNvSpPr>
          <p:nvPr/>
        </p:nvSpPr>
        <p:spPr>
          <a:xfrm>
            <a:off x="913794" y="390144"/>
            <a:ext cx="10353763" cy="970450"/>
          </a:xfrm>
          <a:prstGeom prst="rect">
            <a:avLst/>
          </a:prstGeom>
          <a:noFill/>
          <a:ln>
            <a:noFill/>
          </a:ln>
          <a:effectLst>
            <a:outerShdw blurRad="25400">
              <a:srgbClr val="000000">
                <a:alpha val="45882"/>
              </a:srgbClr>
            </a:outerShdw>
          </a:effectLst>
        </p:spPr>
        <p:txBody>
          <a:bodyPr spcFirstLastPara="1" vert="horz" wrap="square" lIns="91425" tIns="45700" rIns="91425" bIns="45700" rtlCol="0" anchor="ctr" anchorCtr="0">
            <a:norm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buClr>
                <a:schemeClr val="lt2"/>
              </a:buClr>
              <a:buSzPts val="4000"/>
              <a:buFont typeface="Lustria"/>
              <a:buNone/>
            </a:pPr>
            <a:r>
              <a:rPr lang="en-US"/>
              <a:t>Plant Parenthood Team</a:t>
            </a:r>
          </a:p>
        </p:txBody>
      </p:sp>
      <p:sp>
        <p:nvSpPr>
          <p:cNvPr id="10" name="Google Shape;151;p2">
            <a:extLst>
              <a:ext uri="{FF2B5EF4-FFF2-40B4-BE49-F238E27FC236}">
                <a16:creationId xmlns:a16="http://schemas.microsoft.com/office/drawing/2014/main" id="{4E4E3291-06CB-499D-ADE2-5ECF1E33AEFE}"/>
              </a:ext>
            </a:extLst>
          </p:cNvPr>
          <p:cNvSpPr txBox="1">
            <a:spLocks/>
          </p:cNvSpPr>
          <p:nvPr/>
        </p:nvSpPr>
        <p:spPr>
          <a:xfrm>
            <a:off x="913795" y="4032002"/>
            <a:ext cx="3300984" cy="576262"/>
          </a:xfrm>
          <a:prstGeom prst="rect">
            <a:avLst/>
          </a:prstGeom>
          <a:noFill/>
          <a:ln>
            <a:noFill/>
          </a:ln>
          <a:effectLst>
            <a:outerShdw blurRad="25400">
              <a:srgbClr val="000000">
                <a:alpha val="45882"/>
              </a:srgbClr>
            </a:outerShdw>
          </a:effectLst>
        </p:spPr>
        <p:txBody>
          <a:bodyPr spcFirstLastPara="1" vert="horz" wrap="square" lIns="91425" tIns="45700" rIns="91425" bIns="45700" rtlCol="0" anchor="b" anchorCtr="0">
            <a:no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spcBef>
                <a:spcPts val="0"/>
              </a:spcBef>
              <a:spcAft>
                <a:spcPts val="0"/>
              </a:spcAft>
              <a:buSzPts val="1400"/>
            </a:pPr>
            <a:r>
              <a:rPr lang="en-US"/>
              <a:t>Max Frisch</a:t>
            </a:r>
          </a:p>
        </p:txBody>
      </p:sp>
      <p:pic>
        <p:nvPicPr>
          <p:cNvPr id="11" name="Google Shape;152;p2" descr="A person wearing a suit and tie smiling at the camera&#10;&#10;Description automatically generated">
            <a:extLst>
              <a:ext uri="{FF2B5EF4-FFF2-40B4-BE49-F238E27FC236}">
                <a16:creationId xmlns:a16="http://schemas.microsoft.com/office/drawing/2014/main" id="{CF7118F3-E946-4F03-848A-0C0FE33F5622}"/>
              </a:ext>
            </a:extLst>
          </p:cNvPr>
          <p:cNvPicPr preferRelativeResize="0">
            <a:picLocks/>
          </p:cNvPicPr>
          <p:nvPr/>
        </p:nvPicPr>
        <p:blipFill rotWithShape="1">
          <a:blip r:embed="rId5">
            <a:alphaModFix/>
          </a:blip>
          <a:srcRect l="91" t="1009" r="-371" b="-264"/>
          <a:stretch/>
        </p:blipFill>
        <p:spPr>
          <a:xfrm>
            <a:off x="1295439" y="1733525"/>
            <a:ext cx="2535727" cy="2398860"/>
          </a:xfrm>
          <a:prstGeom prst="rect">
            <a:avLst/>
          </a:prstGeom>
          <a:ln>
            <a:noFill/>
          </a:ln>
          <a:effectLst>
            <a:outerShdw blurRad="190500" algn="tl" rotWithShape="0">
              <a:srgbClr val="000000">
                <a:alpha val="70000"/>
              </a:srgbClr>
            </a:outerShdw>
          </a:effectLst>
        </p:spPr>
      </p:pic>
      <p:sp>
        <p:nvSpPr>
          <p:cNvPr id="12" name="Google Shape;153;p2">
            <a:extLst>
              <a:ext uri="{FF2B5EF4-FFF2-40B4-BE49-F238E27FC236}">
                <a16:creationId xmlns:a16="http://schemas.microsoft.com/office/drawing/2014/main" id="{B6241957-40F9-4E65-AFE5-2F8CC5BA88D8}"/>
              </a:ext>
            </a:extLst>
          </p:cNvPr>
          <p:cNvSpPr txBox="1">
            <a:spLocks/>
          </p:cNvSpPr>
          <p:nvPr/>
        </p:nvSpPr>
        <p:spPr>
          <a:xfrm>
            <a:off x="1018225" y="4677353"/>
            <a:ext cx="3092400" cy="75870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fontScale="85000" lnSpcReduction="1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lgn="ctr">
              <a:spcBef>
                <a:spcPts val="0"/>
              </a:spcBef>
              <a:spcAft>
                <a:spcPts val="0"/>
              </a:spcAft>
              <a:buSzPts val="980"/>
              <a:buFont typeface="Wingdings 2" charset="2"/>
              <a:buNone/>
            </a:pPr>
            <a:r>
              <a:rPr lang="en-US" dirty="0"/>
              <a:t>Phone: (513) 706 – 2507</a:t>
            </a:r>
          </a:p>
          <a:p>
            <a:pPr marL="0" indent="0" algn="ctr">
              <a:spcBef>
                <a:spcPts val="880"/>
              </a:spcBef>
              <a:spcAft>
                <a:spcPts val="0"/>
              </a:spcAft>
              <a:buSzPts val="980"/>
              <a:buFont typeface="Wingdings 2" charset="2"/>
              <a:buNone/>
            </a:pPr>
            <a:r>
              <a:rPr lang="en-US" dirty="0"/>
              <a:t>Email: frischmf@mail.uc.edu</a:t>
            </a:r>
          </a:p>
        </p:txBody>
      </p:sp>
      <p:sp>
        <p:nvSpPr>
          <p:cNvPr id="13" name="Google Shape;154;p2">
            <a:extLst>
              <a:ext uri="{FF2B5EF4-FFF2-40B4-BE49-F238E27FC236}">
                <a16:creationId xmlns:a16="http://schemas.microsoft.com/office/drawing/2014/main" id="{722B79AB-022A-41A7-9098-C2F78700647B}"/>
              </a:ext>
            </a:extLst>
          </p:cNvPr>
          <p:cNvSpPr txBox="1">
            <a:spLocks/>
          </p:cNvSpPr>
          <p:nvPr/>
        </p:nvSpPr>
        <p:spPr>
          <a:xfrm>
            <a:off x="4442788" y="4027938"/>
            <a:ext cx="3300984" cy="57626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lgn="ctr">
              <a:spcBef>
                <a:spcPts val="0"/>
              </a:spcBef>
              <a:spcAft>
                <a:spcPts val="0"/>
              </a:spcAft>
              <a:buSzPts val="1400"/>
              <a:buFont typeface="Wingdings 2" charset="2"/>
              <a:buNone/>
            </a:pPr>
            <a:r>
              <a:rPr lang="en-US"/>
              <a:t>Rachael Chandler</a:t>
            </a:r>
          </a:p>
        </p:txBody>
      </p:sp>
      <p:sp>
        <p:nvSpPr>
          <p:cNvPr id="14" name="Google Shape;155;p2">
            <a:extLst>
              <a:ext uri="{FF2B5EF4-FFF2-40B4-BE49-F238E27FC236}">
                <a16:creationId xmlns:a16="http://schemas.microsoft.com/office/drawing/2014/main" id="{1FF36170-6E87-4D6A-A41E-AA1B6E5681BD}"/>
              </a:ext>
            </a:extLst>
          </p:cNvPr>
          <p:cNvSpPr txBox="1">
            <a:spLocks/>
          </p:cNvSpPr>
          <p:nvPr/>
        </p:nvSpPr>
        <p:spPr>
          <a:xfrm>
            <a:off x="4480098" y="4677353"/>
            <a:ext cx="3221153" cy="928882"/>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lgn="ctr">
              <a:spcBef>
                <a:spcPts val="0"/>
              </a:spcBef>
              <a:spcAft>
                <a:spcPts val="0"/>
              </a:spcAft>
              <a:buSzPts val="980"/>
              <a:buFont typeface="Wingdings 2" charset="2"/>
              <a:buNone/>
            </a:pPr>
            <a:r>
              <a:rPr lang="en-US" sz="1700" dirty="0"/>
              <a:t>Phone: (937) 789 – 7032</a:t>
            </a:r>
          </a:p>
          <a:p>
            <a:pPr marL="0" indent="0" algn="ctr">
              <a:spcBef>
                <a:spcPts val="880"/>
              </a:spcBef>
              <a:spcAft>
                <a:spcPts val="0"/>
              </a:spcAft>
              <a:buSzPts val="980"/>
              <a:buFont typeface="Wingdings 2" charset="2"/>
              <a:buNone/>
            </a:pPr>
            <a:r>
              <a:rPr lang="en-US" sz="1700" dirty="0"/>
              <a:t>Email: chandlra@mail.uc.edu</a:t>
            </a:r>
          </a:p>
        </p:txBody>
      </p:sp>
      <p:sp>
        <p:nvSpPr>
          <p:cNvPr id="15" name="Google Shape;156;p2">
            <a:extLst>
              <a:ext uri="{FF2B5EF4-FFF2-40B4-BE49-F238E27FC236}">
                <a16:creationId xmlns:a16="http://schemas.microsoft.com/office/drawing/2014/main" id="{C74C9123-C932-4FF6-AEF1-95A63F724D28}"/>
              </a:ext>
            </a:extLst>
          </p:cNvPr>
          <p:cNvSpPr txBox="1">
            <a:spLocks/>
          </p:cNvSpPr>
          <p:nvPr/>
        </p:nvSpPr>
        <p:spPr>
          <a:xfrm>
            <a:off x="7966697" y="4032002"/>
            <a:ext cx="3300984" cy="57626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lgn="ctr">
              <a:spcBef>
                <a:spcPts val="0"/>
              </a:spcBef>
              <a:spcAft>
                <a:spcPts val="0"/>
              </a:spcAft>
              <a:buSzPts val="1400"/>
              <a:buFont typeface="Wingdings 2" charset="2"/>
              <a:buNone/>
            </a:pPr>
            <a:r>
              <a:rPr lang="en-US"/>
              <a:t>Prof. James Hansel</a:t>
            </a:r>
          </a:p>
        </p:txBody>
      </p:sp>
      <p:sp>
        <p:nvSpPr>
          <p:cNvPr id="16" name="Google Shape;157;p2">
            <a:extLst>
              <a:ext uri="{FF2B5EF4-FFF2-40B4-BE49-F238E27FC236}">
                <a16:creationId xmlns:a16="http://schemas.microsoft.com/office/drawing/2014/main" id="{6D20B9F6-6036-4F7A-BF28-A20ABB0454A2}"/>
              </a:ext>
            </a:extLst>
          </p:cNvPr>
          <p:cNvSpPr txBox="1">
            <a:spLocks/>
          </p:cNvSpPr>
          <p:nvPr/>
        </p:nvSpPr>
        <p:spPr>
          <a:xfrm>
            <a:off x="7966575" y="4677353"/>
            <a:ext cx="3300900" cy="75870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fontScale="85000" lnSpcReduction="1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lgn="ctr">
              <a:spcBef>
                <a:spcPts val="0"/>
              </a:spcBef>
              <a:spcAft>
                <a:spcPts val="0"/>
              </a:spcAft>
              <a:buSzPts val="980"/>
              <a:buFont typeface="Wingdings 2" charset="2"/>
              <a:buNone/>
            </a:pPr>
            <a:r>
              <a:rPr lang="en-US" dirty="0"/>
              <a:t>Phone: (513) 203 – 7604</a:t>
            </a:r>
          </a:p>
          <a:p>
            <a:pPr marL="0" indent="0" algn="ctr">
              <a:spcBef>
                <a:spcPts val="880"/>
              </a:spcBef>
              <a:spcAft>
                <a:spcPts val="0"/>
              </a:spcAft>
              <a:buSzPts val="980"/>
              <a:buFont typeface="Wingdings 2" charset="2"/>
              <a:buNone/>
            </a:pPr>
            <a:r>
              <a:rPr lang="en-US" dirty="0"/>
              <a:t>Email: hanselj@greatoaks.com</a:t>
            </a:r>
          </a:p>
        </p:txBody>
      </p:sp>
      <p:pic>
        <p:nvPicPr>
          <p:cNvPr id="17" name="Google Shape;158;p2">
            <a:extLst>
              <a:ext uri="{FF2B5EF4-FFF2-40B4-BE49-F238E27FC236}">
                <a16:creationId xmlns:a16="http://schemas.microsoft.com/office/drawing/2014/main" id="{71D8A7E3-61E4-4FDC-A098-E8B5E20153F8}"/>
              </a:ext>
            </a:extLst>
          </p:cNvPr>
          <p:cNvPicPr preferRelativeResize="0"/>
          <p:nvPr/>
        </p:nvPicPr>
        <p:blipFill>
          <a:blip r:embed="rId6">
            <a:alphaModFix/>
          </a:blip>
          <a:stretch>
            <a:fillRect/>
          </a:stretch>
        </p:blipFill>
        <p:spPr>
          <a:xfrm>
            <a:off x="4826425" y="1733525"/>
            <a:ext cx="2528650" cy="2336116"/>
          </a:xfrm>
          <a:prstGeom prst="rect">
            <a:avLst/>
          </a:prstGeom>
          <a:ln>
            <a:noFill/>
          </a:ln>
          <a:effectLst>
            <a:outerShdw blurRad="190500" algn="tl" rotWithShape="0">
              <a:srgbClr val="000000">
                <a:alpha val="70000"/>
              </a:srgbClr>
            </a:outerShdw>
          </a:effectLst>
        </p:spPr>
      </p:pic>
      <p:pic>
        <p:nvPicPr>
          <p:cNvPr id="18" name="Google Shape;159;p2">
            <a:extLst>
              <a:ext uri="{FF2B5EF4-FFF2-40B4-BE49-F238E27FC236}">
                <a16:creationId xmlns:a16="http://schemas.microsoft.com/office/drawing/2014/main" id="{4519895A-FA8F-4482-8311-768F04B78A31}"/>
              </a:ext>
            </a:extLst>
          </p:cNvPr>
          <p:cNvPicPr preferRelativeResize="0"/>
          <p:nvPr/>
        </p:nvPicPr>
        <p:blipFill>
          <a:blip r:embed="rId7">
            <a:alphaModFix/>
          </a:blip>
          <a:stretch>
            <a:fillRect/>
          </a:stretch>
        </p:blipFill>
        <p:spPr>
          <a:xfrm>
            <a:off x="8448975" y="1733541"/>
            <a:ext cx="2336100" cy="2336100"/>
          </a:xfrm>
          <a:prstGeom prst="rect">
            <a:avLst/>
          </a:prstGeom>
          <a:ln>
            <a:noFill/>
          </a:ln>
          <a:effectLst>
            <a:outerShdw blurRad="190500" algn="tl" rotWithShape="0">
              <a:srgbClr val="000000">
                <a:alpha val="70000"/>
              </a:srgbClr>
            </a:outerShdw>
          </a:effectLst>
        </p:spPr>
      </p:pic>
      <p:pic>
        <p:nvPicPr>
          <p:cNvPr id="19" name="PlantParenthoodTeam">
            <a:hlinkClick r:id="" action="ppaction://media"/>
            <a:extLst>
              <a:ext uri="{FF2B5EF4-FFF2-40B4-BE49-F238E27FC236}">
                <a16:creationId xmlns:a16="http://schemas.microsoft.com/office/drawing/2014/main" id="{D7F1D5F0-4813-48A3-9052-782094570530}"/>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716463" y="2976316"/>
            <a:ext cx="609600" cy="609600"/>
          </a:xfrm>
          <a:prstGeom prst="rect">
            <a:avLst/>
          </a:prstGeom>
        </p:spPr>
      </p:pic>
    </p:spTree>
    <p:extLst>
      <p:ext uri="{BB962C8B-B14F-4D97-AF65-F5344CB8AC3E}">
        <p14:creationId xmlns:p14="http://schemas.microsoft.com/office/powerpoint/2010/main" val="3816532983"/>
      </p:ext>
    </p:extLst>
  </p:cSld>
  <p:clrMapOvr>
    <a:masterClrMapping/>
  </p:clrMapOvr>
  <mc:AlternateContent xmlns:mc="http://schemas.openxmlformats.org/markup-compatibility/2006" xmlns:p14="http://schemas.microsoft.com/office/powerpoint/2010/main">
    <mc:Choice Requires="p14">
      <p:transition spd="slow" p14:dur="2000" advClick="0" advTm="140"/>
    </mc:Choice>
    <mc:Fallback xmlns="">
      <p:transition spd="slow" advClick="0" advTm="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272"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7" fill="hold" display="0">
                  <p:stCondLst>
                    <p:cond delay="indefinite"/>
                  </p:stCondLst>
                  <p:endCondLst>
                    <p:cond evt="onStopAudio" delay="0">
                      <p:tgtEl>
                        <p:sldTgt/>
                      </p:tgtEl>
                    </p:cond>
                  </p:endCondLst>
                </p:cTn>
                <p:tgtEl>
                  <p:spTgt spid="19"/>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4000"/>
              <a:buFont typeface="Lustria"/>
              <a:buNone/>
            </a:pPr>
            <a:r>
              <a:rPr lang="en-US"/>
              <a:t>Project Description</a:t>
            </a:r>
            <a:endParaRPr/>
          </a:p>
        </p:txBody>
      </p:sp>
      <p:sp>
        <p:nvSpPr>
          <p:cNvPr id="165" name="Google Shape;165;p3"/>
          <p:cNvSpPr txBox="1">
            <a:spLocks noGrp="1"/>
          </p:cNvSpPr>
          <p:nvPr>
            <p:ph type="body" idx="1"/>
          </p:nvPr>
        </p:nvSpPr>
        <p:spPr>
          <a:xfrm>
            <a:off x="913795" y="1732449"/>
            <a:ext cx="10353762" cy="405875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36900" lvl="0" indent="0" algn="l" rtl="0">
              <a:spcBef>
                <a:spcPts val="0"/>
              </a:spcBef>
              <a:spcAft>
                <a:spcPts val="0"/>
              </a:spcAft>
              <a:buSzPts val="1400"/>
              <a:buNone/>
            </a:pPr>
            <a:r>
              <a:rPr lang="en-US" dirty="0"/>
              <a:t>Plants can be difficult to take care of - they require consistent attention, different species need different care, and unless you are familiar with plants you may not know what it is that a plant needs to be healthy or what is lacking in the care you provide. </a:t>
            </a:r>
            <a:endParaRPr dirty="0"/>
          </a:p>
          <a:p>
            <a:pPr marL="36900" lvl="0" indent="0" algn="l" rtl="0">
              <a:spcBef>
                <a:spcPts val="1000"/>
              </a:spcBef>
              <a:spcAft>
                <a:spcPts val="0"/>
              </a:spcAft>
              <a:buSzPts val="1400"/>
              <a:buNone/>
            </a:pPr>
            <a:r>
              <a:rPr lang="en-US" dirty="0"/>
              <a:t>We seek to create a holistic solution to this problem, by creating an interactive system that supplements the caretaking process and provides helpful insight to improve the health of your plant. </a:t>
            </a:r>
            <a:endParaRPr dirty="0"/>
          </a:p>
          <a:p>
            <a:pPr marL="36900" lvl="0" indent="0" algn="l" rtl="0">
              <a:spcBef>
                <a:spcPts val="1000"/>
              </a:spcBef>
              <a:spcAft>
                <a:spcPts val="0"/>
              </a:spcAft>
              <a:buSzPts val="1400"/>
              <a:buNone/>
            </a:pPr>
            <a:r>
              <a:rPr lang="en-US" dirty="0"/>
              <a:t>We aim to monitor plant health and provide the plant-owner with relevant caretaking information. This will be accomplished using a Raspberry Pi to measure different metrics related to plant health (exposure to light, rhizosphere moisture level, pH, and relative humidity), and then will be analyzed to provide the user with helpful feedback regarding plant health and advice for future care.</a:t>
            </a:r>
            <a:endParaRPr dirty="0"/>
          </a:p>
        </p:txBody>
      </p:sp>
      <p:pic>
        <p:nvPicPr>
          <p:cNvPr id="2" name="Project Desc 2">
            <a:hlinkClick r:id="" action="ppaction://media"/>
            <a:extLst>
              <a:ext uri="{FF2B5EF4-FFF2-40B4-BE49-F238E27FC236}">
                <a16:creationId xmlns:a16="http://schemas.microsoft.com/office/drawing/2014/main" id="{8467D8C1-0DF7-4704-A964-B98E5840763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475038" y="333375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540"/>
    </mc:Choice>
    <mc:Fallback xmlns="">
      <p:transition spd="slow" advClick="0" advTm="5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2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4"/>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4000"/>
              <a:buFont typeface="Lustria"/>
              <a:buNone/>
            </a:pPr>
            <a:r>
              <a:rPr lang="en-US"/>
              <a:t>User Stories</a:t>
            </a:r>
            <a:endParaRPr/>
          </a:p>
        </p:txBody>
      </p:sp>
      <p:sp>
        <p:nvSpPr>
          <p:cNvPr id="171" name="Google Shape;171;p4"/>
          <p:cNvSpPr txBox="1">
            <a:spLocks noGrp="1"/>
          </p:cNvSpPr>
          <p:nvPr>
            <p:ph type="body" idx="1"/>
          </p:nvPr>
        </p:nvSpPr>
        <p:spPr>
          <a:xfrm>
            <a:off x="913795" y="1732449"/>
            <a:ext cx="10353762" cy="405875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342900" lvl="0" indent="-306000" algn="l" rtl="0">
              <a:spcBef>
                <a:spcPts val="0"/>
              </a:spcBef>
              <a:spcAft>
                <a:spcPts val="0"/>
              </a:spcAft>
              <a:buSzPts val="1400"/>
              <a:buFont typeface="Lustria"/>
              <a:buChar char="-"/>
            </a:pPr>
            <a:r>
              <a:rPr lang="en-US" dirty="0"/>
              <a:t>As someone new to plant-care, I want to receive in the moment notice of my plant’s needs so that I can learn how to care for it better.</a:t>
            </a:r>
            <a:endParaRPr dirty="0"/>
          </a:p>
          <a:p>
            <a:pPr marL="342900" lvl="0" indent="-306000" algn="l" rtl="0">
              <a:spcBef>
                <a:spcPts val="1000"/>
              </a:spcBef>
              <a:spcAft>
                <a:spcPts val="0"/>
              </a:spcAft>
              <a:buSzPts val="1400"/>
              <a:buFont typeface="Lustria"/>
              <a:buChar char="-"/>
            </a:pPr>
            <a:r>
              <a:rPr lang="en-US"/>
              <a:t>As someone experienced with plant-care, I want to analyze in greater detail my plant’s environment so that I can implement more effective care and foster better growth.</a:t>
            </a:r>
            <a:endParaRPr/>
          </a:p>
          <a:p>
            <a:pPr marL="342900" lvl="0" indent="-306000" algn="l" rtl="0">
              <a:spcBef>
                <a:spcPts val="1000"/>
              </a:spcBef>
              <a:spcAft>
                <a:spcPts val="0"/>
              </a:spcAft>
              <a:buSzPts val="1400"/>
              <a:buFont typeface="Lustria"/>
              <a:buChar char="-"/>
            </a:pPr>
            <a:r>
              <a:rPr lang="en-US" dirty="0"/>
              <a:t>As a botanist, I want to monitor the overall health of my greenhouse so that I can address issues with specific areas of my garden.</a:t>
            </a:r>
            <a:endParaRPr dirty="0"/>
          </a:p>
          <a:p>
            <a:pPr marL="36900" lvl="0" indent="0" algn="l" rtl="0">
              <a:spcBef>
                <a:spcPts val="1000"/>
              </a:spcBef>
              <a:spcAft>
                <a:spcPts val="0"/>
              </a:spcAft>
              <a:buSzPts val="1400"/>
              <a:buNone/>
            </a:pPr>
            <a:endParaRPr dirty="0"/>
          </a:p>
        </p:txBody>
      </p:sp>
      <p:pic>
        <p:nvPicPr>
          <p:cNvPr id="2" name="User Stories">
            <a:hlinkClick r:id="" action="ppaction://media"/>
            <a:extLst>
              <a:ext uri="{FF2B5EF4-FFF2-40B4-BE49-F238E27FC236}">
                <a16:creationId xmlns:a16="http://schemas.microsoft.com/office/drawing/2014/main" id="{AFB99B08-1802-41A1-8546-5D9637113C3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339975" y="2789238"/>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580"/>
    </mc:Choice>
    <mc:Fallback xmlns="">
      <p:transition spd="slow" advClick="0" advTm="5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0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5"/>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4000"/>
              <a:buFont typeface="Lustria"/>
              <a:buNone/>
            </a:pPr>
            <a:r>
              <a:rPr lang="en-US"/>
              <a:t>Design Diagram Level I</a:t>
            </a:r>
            <a:endParaRPr/>
          </a:p>
        </p:txBody>
      </p:sp>
      <p:pic>
        <p:nvPicPr>
          <p:cNvPr id="177" name="Google Shape;177;p5" descr="A screenshot of a cell phone&#10;&#10;Description automatically generated"/>
          <p:cNvPicPr preferRelativeResize="0">
            <a:picLocks noGrp="1"/>
          </p:cNvPicPr>
          <p:nvPr>
            <p:ph type="body" idx="1"/>
          </p:nvPr>
        </p:nvPicPr>
        <p:blipFill rotWithShape="1">
          <a:blip r:embed="rId5">
            <a:alphaModFix/>
          </a:blip>
          <a:srcRect/>
          <a:stretch/>
        </p:blipFill>
        <p:spPr>
          <a:xfrm>
            <a:off x="1772459" y="1779669"/>
            <a:ext cx="8637557" cy="405923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 name="Design Diagrams">
            <a:hlinkClick r:id="" action="ppaction://media"/>
            <a:extLst>
              <a:ext uri="{FF2B5EF4-FFF2-40B4-BE49-F238E27FC236}">
                <a16:creationId xmlns:a16="http://schemas.microsoft.com/office/drawing/2014/main" id="{BB9805A0-31F1-4C6F-A9A0-70B13F7ED776}"/>
              </a:ext>
            </a:extLst>
          </p:cNvPr>
          <p:cNvPicPr>
            <a:picLocks noChangeAspect="1"/>
          </p:cNvPicPr>
          <p:nvPr>
            <a:audioFile r:link="rId1"/>
            <p:extLst>
              <p:ext uri="{DAA4B4D4-6D71-4841-9C94-3DE7FCFB9230}">
                <p14:media xmlns:p14="http://schemas.microsoft.com/office/powerpoint/2010/main" r:embed="rId2">
                  <p14:trim end="51984"/>
                </p14:media>
              </p:ext>
            </p:extLst>
          </p:nvPr>
        </p:nvPicPr>
        <p:blipFill>
          <a:blip r:embed="rId6"/>
          <a:stretch>
            <a:fillRect/>
          </a:stretch>
        </p:blipFill>
        <p:spPr>
          <a:xfrm>
            <a:off x="960438" y="3097213"/>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140"/>
    </mc:Choice>
    <mc:Fallback xmlns="">
      <p:transition spd="slow" advClick="0" advTm="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6"/>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4000"/>
              <a:buFont typeface="Lustria"/>
              <a:buNone/>
            </a:pPr>
            <a:r>
              <a:rPr lang="en-US"/>
              <a:t>Design Diagram Level II</a:t>
            </a:r>
            <a:endParaRPr/>
          </a:p>
        </p:txBody>
      </p:sp>
      <p:pic>
        <p:nvPicPr>
          <p:cNvPr id="183" name="Google Shape;183;p6"/>
          <p:cNvPicPr preferRelativeResize="0">
            <a:picLocks noGrp="1"/>
          </p:cNvPicPr>
          <p:nvPr>
            <p:ph type="body" idx="1"/>
          </p:nvPr>
        </p:nvPicPr>
        <p:blipFill>
          <a:blip r:embed="rId5"/>
          <a:srcRect/>
          <a:stretch/>
        </p:blipFill>
        <p:spPr>
          <a:xfrm>
            <a:off x="1772459" y="1779669"/>
            <a:ext cx="8637557" cy="405923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 name="Design Diagrams">
            <a:hlinkClick r:id="" action="ppaction://media"/>
            <a:extLst>
              <a:ext uri="{FF2B5EF4-FFF2-40B4-BE49-F238E27FC236}">
                <a16:creationId xmlns:a16="http://schemas.microsoft.com/office/drawing/2014/main" id="{30050805-37DA-4D4A-BECC-36B4B2A11A22}"/>
              </a:ext>
            </a:extLst>
          </p:cNvPr>
          <p:cNvPicPr>
            <a:picLocks noChangeAspect="1"/>
          </p:cNvPicPr>
          <p:nvPr>
            <a:audioFile r:link="rId1"/>
            <p:extLst>
              <p:ext uri="{DAA4B4D4-6D71-4841-9C94-3DE7FCFB9230}">
                <p14:media xmlns:p14="http://schemas.microsoft.com/office/powerpoint/2010/main" r:embed="rId2">
                  <p14:trim st="14000" end="28984"/>
                </p14:media>
              </p:ext>
            </p:extLst>
          </p:nvPr>
        </p:nvPicPr>
        <p:blipFill>
          <a:blip r:embed="rId6"/>
          <a:stretch>
            <a:fillRect/>
          </a:stretch>
        </p:blipFill>
        <p:spPr>
          <a:xfrm>
            <a:off x="1839913" y="2454275"/>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230"/>
    </mc:Choice>
    <mc:Fallback xmlns="">
      <p:transition spd="slow" advClick="0" advTm="2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7"/>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4000"/>
              <a:buFont typeface="Lustria"/>
              <a:buNone/>
            </a:pPr>
            <a:r>
              <a:rPr lang="en-US"/>
              <a:t>Design Diagram Level III</a:t>
            </a:r>
            <a:endParaRPr/>
          </a:p>
        </p:txBody>
      </p:sp>
      <p:pic>
        <p:nvPicPr>
          <p:cNvPr id="189" name="Google Shape;189;p7"/>
          <p:cNvPicPr preferRelativeResize="0">
            <a:picLocks noGrp="1"/>
          </p:cNvPicPr>
          <p:nvPr>
            <p:ph type="body" idx="1"/>
          </p:nvPr>
        </p:nvPicPr>
        <p:blipFill>
          <a:blip r:embed="rId5"/>
          <a:srcRect/>
          <a:stretch/>
        </p:blipFill>
        <p:spPr>
          <a:xfrm>
            <a:off x="1772459" y="1782265"/>
            <a:ext cx="8637557" cy="405404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 name="Design Diagrams">
            <a:hlinkClick r:id="" action="ppaction://media"/>
            <a:extLst>
              <a:ext uri="{FF2B5EF4-FFF2-40B4-BE49-F238E27FC236}">
                <a16:creationId xmlns:a16="http://schemas.microsoft.com/office/drawing/2014/main" id="{8B6A5A18-6E71-4EEC-9843-E39521E53E51}"/>
              </a:ext>
            </a:extLst>
          </p:cNvPr>
          <p:cNvPicPr>
            <a:picLocks noChangeAspect="1"/>
          </p:cNvPicPr>
          <p:nvPr>
            <a:audioFile r:link="rId1"/>
            <p:extLst>
              <p:ext uri="{DAA4B4D4-6D71-4841-9C94-3DE7FCFB9230}">
                <p14:media xmlns:p14="http://schemas.microsoft.com/office/powerpoint/2010/main" r:embed="rId2">
                  <p14:trim st="37000"/>
                </p14:media>
              </p:ext>
            </p:extLst>
          </p:nvPr>
        </p:nvPicPr>
        <p:blipFill>
          <a:blip r:embed="rId6"/>
          <a:stretch>
            <a:fillRect/>
          </a:stretch>
        </p:blipFill>
        <p:spPr>
          <a:xfrm>
            <a:off x="889000" y="193675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280"/>
    </mc:Choice>
    <mc:Fallback xmlns="">
      <p:transition spd="slow" advClick="0" advTm="2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9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8"/>
          <p:cNvSpPr txBox="1">
            <a:spLocks noGrp="1"/>
          </p:cNvSpPr>
          <p:nvPr>
            <p:ph type="title"/>
          </p:nvPr>
        </p:nvSpPr>
        <p:spPr>
          <a:xfrm>
            <a:off x="919119" y="249092"/>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4000"/>
              <a:buFont typeface="Lustria"/>
              <a:buNone/>
            </a:pPr>
            <a:r>
              <a:rPr lang="en-US" dirty="0"/>
              <a:t>Project Constraints</a:t>
            </a:r>
            <a:endParaRPr dirty="0"/>
          </a:p>
        </p:txBody>
      </p:sp>
      <p:sp>
        <p:nvSpPr>
          <p:cNvPr id="195" name="Google Shape;195;p8"/>
          <p:cNvSpPr txBox="1">
            <a:spLocks noGrp="1"/>
          </p:cNvSpPr>
          <p:nvPr>
            <p:ph type="body" idx="1"/>
          </p:nvPr>
        </p:nvSpPr>
        <p:spPr>
          <a:xfrm>
            <a:off x="913800" y="1436914"/>
            <a:ext cx="4482000" cy="504011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fontScale="85000" lnSpcReduction="10000"/>
          </a:bodyPr>
          <a:lstStyle/>
          <a:p>
            <a:pPr marL="0" marR="0" lvl="0" indent="0" algn="l" rtl="0">
              <a:lnSpc>
                <a:spcPct val="115000"/>
              </a:lnSpc>
              <a:spcBef>
                <a:spcPts val="1200"/>
              </a:spcBef>
              <a:spcAft>
                <a:spcPts val="0"/>
              </a:spcAft>
              <a:buClr>
                <a:srgbClr val="FFFFFF"/>
              </a:buClr>
              <a:buSzPts val="2000"/>
              <a:buNone/>
            </a:pPr>
            <a:r>
              <a:rPr lang="en-US" b="1" dirty="0"/>
              <a:t>Financial</a:t>
            </a:r>
          </a:p>
          <a:p>
            <a:pPr marL="342900" marR="0" lvl="0" indent="-352990" algn="l" rtl="0">
              <a:lnSpc>
                <a:spcPct val="115000"/>
              </a:lnSpc>
              <a:spcBef>
                <a:spcPts val="1200"/>
              </a:spcBef>
              <a:spcAft>
                <a:spcPts val="0"/>
              </a:spcAft>
              <a:buClr>
                <a:srgbClr val="FFFFFF"/>
              </a:buClr>
              <a:buSzPts val="2000"/>
              <a:buFont typeface="Lustria"/>
              <a:buChar char="-"/>
            </a:pPr>
            <a:endParaRPr dirty="0"/>
          </a:p>
          <a:p>
            <a:pPr marR="0" lvl="1" algn="l" rtl="0">
              <a:lnSpc>
                <a:spcPct val="115000"/>
              </a:lnSpc>
              <a:spcBef>
                <a:spcPts val="0"/>
              </a:spcBef>
              <a:spcAft>
                <a:spcPts val="0"/>
              </a:spcAft>
              <a:buClr>
                <a:srgbClr val="FFFFFF"/>
              </a:buClr>
              <a:buSzPts val="1260"/>
              <a:buFont typeface="Arial" panose="020B0604020202020204" pitchFamily="34" charset="0"/>
              <a:buChar char="•"/>
            </a:pPr>
            <a:r>
              <a:rPr lang="en-US" sz="2000" dirty="0"/>
              <a:t>Hardware costs</a:t>
            </a:r>
            <a:endParaRPr sz="2000" dirty="0"/>
          </a:p>
          <a:p>
            <a:pPr marR="0" lvl="2" algn="l" rtl="0">
              <a:lnSpc>
                <a:spcPct val="115000"/>
              </a:lnSpc>
              <a:spcBef>
                <a:spcPts val="0"/>
              </a:spcBef>
              <a:spcAft>
                <a:spcPts val="0"/>
              </a:spcAft>
              <a:buClr>
                <a:srgbClr val="FFFFFF"/>
              </a:buClr>
              <a:buSzPts val="1260"/>
              <a:buFont typeface="Courier New" panose="02070309020205020404" pitchFamily="49" charset="0"/>
              <a:buChar char="o"/>
            </a:pPr>
            <a:r>
              <a:rPr lang="en-US" sz="2000" dirty="0"/>
              <a:t>Raspberry Pi - ~$40</a:t>
            </a:r>
            <a:endParaRPr sz="2000" dirty="0"/>
          </a:p>
          <a:p>
            <a:pPr marR="0" lvl="2" algn="l" rtl="0">
              <a:lnSpc>
                <a:spcPct val="115000"/>
              </a:lnSpc>
              <a:spcBef>
                <a:spcPts val="0"/>
              </a:spcBef>
              <a:spcAft>
                <a:spcPts val="0"/>
              </a:spcAft>
              <a:buClr>
                <a:srgbClr val="FFFFFF"/>
              </a:buClr>
              <a:buSzPts val="1260"/>
              <a:buFont typeface="Courier New" panose="02070309020205020404" pitchFamily="49" charset="0"/>
              <a:buChar char="o"/>
            </a:pPr>
            <a:r>
              <a:rPr lang="en-US" sz="2000" dirty="0"/>
              <a:t>Soil moisture sensor - ~$10 - $15</a:t>
            </a:r>
          </a:p>
          <a:p>
            <a:pPr marR="0" lvl="2" algn="l" rtl="0">
              <a:lnSpc>
                <a:spcPct val="115000"/>
              </a:lnSpc>
              <a:spcBef>
                <a:spcPts val="0"/>
              </a:spcBef>
              <a:spcAft>
                <a:spcPts val="0"/>
              </a:spcAft>
              <a:buClr>
                <a:srgbClr val="FFFFFF"/>
              </a:buClr>
              <a:buSzPts val="1260"/>
              <a:buFont typeface="Courier New" panose="02070309020205020404" pitchFamily="49" charset="0"/>
              <a:buChar char="o"/>
            </a:pPr>
            <a:endParaRPr sz="2000" dirty="0"/>
          </a:p>
          <a:p>
            <a:pPr marR="0" lvl="2" algn="l" rtl="0">
              <a:lnSpc>
                <a:spcPct val="115000"/>
              </a:lnSpc>
              <a:spcBef>
                <a:spcPts val="0"/>
              </a:spcBef>
              <a:spcAft>
                <a:spcPts val="0"/>
              </a:spcAft>
              <a:buClr>
                <a:srgbClr val="FFFFFF"/>
              </a:buClr>
              <a:buSzPts val="1260"/>
              <a:buFont typeface="Courier New" panose="02070309020205020404" pitchFamily="49" charset="0"/>
              <a:buChar char="o"/>
            </a:pPr>
            <a:r>
              <a:rPr lang="en-US" sz="2000" dirty="0"/>
              <a:t>Humidity sensor - ~$10</a:t>
            </a:r>
            <a:endParaRPr sz="2000" dirty="0"/>
          </a:p>
          <a:p>
            <a:pPr marR="0" lvl="2" algn="l" rtl="0">
              <a:lnSpc>
                <a:spcPct val="115000"/>
              </a:lnSpc>
              <a:spcBef>
                <a:spcPts val="0"/>
              </a:spcBef>
              <a:spcAft>
                <a:spcPts val="0"/>
              </a:spcAft>
              <a:buClr>
                <a:srgbClr val="FFFFFF"/>
              </a:buClr>
              <a:buSzPts val="1260"/>
              <a:buFont typeface="Courier New" panose="02070309020205020404" pitchFamily="49" charset="0"/>
              <a:buChar char="o"/>
            </a:pPr>
            <a:r>
              <a:rPr lang="en-US" sz="2000" dirty="0"/>
              <a:t>Light intensity sensor - ~$9</a:t>
            </a:r>
            <a:endParaRPr sz="2000" dirty="0"/>
          </a:p>
          <a:p>
            <a:pPr marR="0" lvl="2" algn="l" rtl="0">
              <a:lnSpc>
                <a:spcPct val="115000"/>
              </a:lnSpc>
              <a:spcBef>
                <a:spcPts val="0"/>
              </a:spcBef>
              <a:spcAft>
                <a:spcPts val="0"/>
              </a:spcAft>
              <a:buClr>
                <a:srgbClr val="FFFFFF"/>
              </a:buClr>
              <a:buSzPts val="1260"/>
              <a:buFont typeface="Courier New" panose="02070309020205020404" pitchFamily="49" charset="0"/>
              <a:buChar char="o"/>
            </a:pPr>
            <a:r>
              <a:rPr lang="en-US" sz="2000" dirty="0"/>
              <a:t>Soil pH detector: ~$10</a:t>
            </a:r>
          </a:p>
          <a:p>
            <a:pPr marR="0" lvl="2" algn="l" rtl="0">
              <a:lnSpc>
                <a:spcPct val="115000"/>
              </a:lnSpc>
              <a:spcBef>
                <a:spcPts val="0"/>
              </a:spcBef>
              <a:spcAft>
                <a:spcPts val="0"/>
              </a:spcAft>
              <a:buClr>
                <a:srgbClr val="FFFFFF"/>
              </a:buClr>
              <a:buSzPts val="1260"/>
              <a:buFont typeface="Arial" panose="020B0604020202020204" pitchFamily="34" charset="0"/>
              <a:buChar char="•"/>
            </a:pPr>
            <a:endParaRPr sz="2000" dirty="0"/>
          </a:p>
          <a:p>
            <a:pPr marR="0" lvl="1" algn="l" rtl="0">
              <a:lnSpc>
                <a:spcPct val="115000"/>
              </a:lnSpc>
              <a:spcBef>
                <a:spcPts val="0"/>
              </a:spcBef>
              <a:spcAft>
                <a:spcPts val="0"/>
              </a:spcAft>
              <a:buClr>
                <a:srgbClr val="FFFFFF"/>
              </a:buClr>
              <a:buSzPts val="1260"/>
              <a:buFont typeface="Arial" panose="020B0604020202020204" pitchFamily="34" charset="0"/>
              <a:buChar char="•"/>
            </a:pPr>
            <a:r>
              <a:rPr lang="en-US" sz="2000" dirty="0"/>
              <a:t>Using free software</a:t>
            </a:r>
          </a:p>
          <a:p>
            <a:pPr marR="0" lvl="1" algn="l" rtl="0">
              <a:lnSpc>
                <a:spcPct val="115000"/>
              </a:lnSpc>
              <a:spcBef>
                <a:spcPts val="0"/>
              </a:spcBef>
              <a:spcAft>
                <a:spcPts val="0"/>
              </a:spcAft>
              <a:buClr>
                <a:srgbClr val="FFFFFF"/>
              </a:buClr>
              <a:buSzPts val="1260"/>
              <a:buFont typeface="Arial" panose="020B0604020202020204" pitchFamily="34" charset="0"/>
              <a:buChar char="•"/>
            </a:pPr>
            <a:endParaRPr sz="2000" dirty="0"/>
          </a:p>
          <a:p>
            <a:pPr marR="0" lvl="1" algn="l" rtl="0">
              <a:lnSpc>
                <a:spcPct val="115000"/>
              </a:lnSpc>
              <a:spcBef>
                <a:spcPts val="0"/>
              </a:spcBef>
              <a:spcAft>
                <a:spcPts val="0"/>
              </a:spcAft>
              <a:buClr>
                <a:srgbClr val="FFFFFF"/>
              </a:buClr>
              <a:buSzPts val="1260"/>
              <a:buFont typeface="Arial" panose="020B0604020202020204" pitchFamily="34" charset="0"/>
              <a:buChar char="•"/>
            </a:pPr>
            <a:r>
              <a:rPr lang="en-US" sz="2000" dirty="0"/>
              <a:t>Testing supplies</a:t>
            </a:r>
            <a:endParaRPr sz="2000" dirty="0"/>
          </a:p>
          <a:p>
            <a:pPr marR="0" lvl="2" algn="l" rtl="0">
              <a:lnSpc>
                <a:spcPct val="115000"/>
              </a:lnSpc>
              <a:spcBef>
                <a:spcPts val="0"/>
              </a:spcBef>
              <a:spcAft>
                <a:spcPts val="0"/>
              </a:spcAft>
              <a:buClr>
                <a:srgbClr val="FFFFFF"/>
              </a:buClr>
              <a:buSzPts val="1260"/>
              <a:buFont typeface="Courier New" panose="02070309020205020404" pitchFamily="49" charset="0"/>
              <a:buChar char="o"/>
            </a:pPr>
            <a:r>
              <a:rPr lang="en-US" dirty="0"/>
              <a:t>P</a:t>
            </a:r>
            <a:r>
              <a:rPr lang="en-US" sz="2000" dirty="0"/>
              <a:t>ots, plants, soil, etc.</a:t>
            </a:r>
            <a:endParaRPr sz="2000" dirty="0"/>
          </a:p>
          <a:p>
            <a:pPr marR="0" lvl="2" algn="l" rtl="0">
              <a:lnSpc>
                <a:spcPct val="115000"/>
              </a:lnSpc>
              <a:spcBef>
                <a:spcPts val="0"/>
              </a:spcBef>
              <a:spcAft>
                <a:spcPts val="0"/>
              </a:spcAft>
              <a:buClr>
                <a:srgbClr val="FFFFFF"/>
              </a:buClr>
              <a:buSzPts val="1260"/>
              <a:buFont typeface="Courier New" panose="02070309020205020404" pitchFamily="49" charset="0"/>
              <a:buChar char="o"/>
            </a:pPr>
            <a:r>
              <a:rPr lang="en-US" sz="2000" dirty="0"/>
              <a:t>~$40</a:t>
            </a:r>
          </a:p>
          <a:p>
            <a:pPr marR="0" lvl="2" algn="l" rtl="0">
              <a:lnSpc>
                <a:spcPct val="115000"/>
              </a:lnSpc>
              <a:spcBef>
                <a:spcPts val="0"/>
              </a:spcBef>
              <a:spcAft>
                <a:spcPts val="0"/>
              </a:spcAft>
              <a:buClr>
                <a:srgbClr val="FFFFFF"/>
              </a:buClr>
              <a:buSzPts val="1260"/>
              <a:buFont typeface="Arial" panose="020B0604020202020204" pitchFamily="34" charset="0"/>
              <a:buChar char="•"/>
            </a:pPr>
            <a:endParaRPr sz="2000" dirty="0"/>
          </a:p>
          <a:p>
            <a:pPr marL="450000" marR="0" lvl="1" indent="0" algn="l" rtl="0">
              <a:lnSpc>
                <a:spcPct val="115000"/>
              </a:lnSpc>
              <a:spcBef>
                <a:spcPts val="0"/>
              </a:spcBef>
              <a:spcAft>
                <a:spcPts val="0"/>
              </a:spcAft>
              <a:buClr>
                <a:srgbClr val="FFFFFF"/>
              </a:buClr>
              <a:buSzPts val="1260"/>
              <a:buNone/>
            </a:pPr>
            <a:r>
              <a:rPr lang="en-US" sz="2000" dirty="0"/>
              <a:t>Total Estimated Cost: $125</a:t>
            </a:r>
            <a:endParaRPr dirty="0"/>
          </a:p>
        </p:txBody>
      </p:sp>
      <p:sp>
        <p:nvSpPr>
          <p:cNvPr id="196" name="Google Shape;196;p8"/>
          <p:cNvSpPr txBox="1">
            <a:spLocks noGrp="1"/>
          </p:cNvSpPr>
          <p:nvPr>
            <p:ph type="body" idx="1"/>
          </p:nvPr>
        </p:nvSpPr>
        <p:spPr>
          <a:xfrm>
            <a:off x="6560400" y="1436913"/>
            <a:ext cx="4981800" cy="4833111"/>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0" marR="0" lvl="0" indent="0" algn="l" rtl="0">
              <a:lnSpc>
                <a:spcPct val="115000"/>
              </a:lnSpc>
              <a:spcBef>
                <a:spcPts val="1200"/>
              </a:spcBef>
              <a:spcAft>
                <a:spcPts val="0"/>
              </a:spcAft>
              <a:buClr>
                <a:srgbClr val="FFFFFF"/>
              </a:buClr>
              <a:buSzPts val="2000"/>
              <a:buNone/>
            </a:pPr>
            <a:r>
              <a:rPr lang="en-US" b="1" dirty="0"/>
              <a:t>Professional</a:t>
            </a:r>
          </a:p>
          <a:p>
            <a:pPr marL="0" marR="0" lvl="0" indent="0" algn="l" rtl="0">
              <a:lnSpc>
                <a:spcPct val="115000"/>
              </a:lnSpc>
              <a:spcBef>
                <a:spcPts val="1200"/>
              </a:spcBef>
              <a:spcAft>
                <a:spcPts val="0"/>
              </a:spcAft>
              <a:buClr>
                <a:srgbClr val="FFFFFF"/>
              </a:buClr>
              <a:buSzPts val="2000"/>
              <a:buNone/>
            </a:pPr>
            <a:endParaRPr dirty="0"/>
          </a:p>
          <a:p>
            <a:pPr marL="735750" marR="0" lvl="1" indent="-285750" algn="l" rtl="0">
              <a:lnSpc>
                <a:spcPct val="115000"/>
              </a:lnSpc>
              <a:spcBef>
                <a:spcPts val="0"/>
              </a:spcBef>
              <a:spcAft>
                <a:spcPts val="0"/>
              </a:spcAft>
              <a:buSzPts val="1260"/>
              <a:buFont typeface="Arial" panose="020B0604020202020204" pitchFamily="34" charset="0"/>
              <a:buChar char="•"/>
            </a:pPr>
            <a:r>
              <a:rPr lang="en-US" dirty="0"/>
              <a:t>We are well equipped to handle the programming</a:t>
            </a:r>
          </a:p>
          <a:p>
            <a:pPr marL="450000" marR="0" lvl="1" indent="0" algn="l" rtl="0">
              <a:lnSpc>
                <a:spcPct val="115000"/>
              </a:lnSpc>
              <a:spcBef>
                <a:spcPts val="0"/>
              </a:spcBef>
              <a:spcAft>
                <a:spcPts val="0"/>
              </a:spcAft>
              <a:buSzPts val="1260"/>
              <a:buNone/>
            </a:pPr>
            <a:endParaRPr dirty="0"/>
          </a:p>
          <a:p>
            <a:pPr marL="735750" marR="0" lvl="1" indent="-285750" algn="l" rtl="0">
              <a:lnSpc>
                <a:spcPct val="115000"/>
              </a:lnSpc>
              <a:spcBef>
                <a:spcPts val="0"/>
              </a:spcBef>
              <a:spcAft>
                <a:spcPts val="0"/>
              </a:spcAft>
              <a:buSzPts val="1260"/>
              <a:buFont typeface="Arial" panose="020B0604020202020204" pitchFamily="34" charset="0"/>
              <a:buChar char="•"/>
            </a:pPr>
            <a:r>
              <a:rPr lang="en-US" dirty="0"/>
              <a:t>We know little about plant life and care</a:t>
            </a:r>
          </a:p>
          <a:p>
            <a:pPr marL="450000" marR="0" lvl="1" indent="0" algn="l" rtl="0">
              <a:lnSpc>
                <a:spcPct val="115000"/>
              </a:lnSpc>
              <a:spcBef>
                <a:spcPts val="0"/>
              </a:spcBef>
              <a:spcAft>
                <a:spcPts val="0"/>
              </a:spcAft>
              <a:buSzPts val="1260"/>
              <a:buNone/>
            </a:pPr>
            <a:endParaRPr dirty="0"/>
          </a:p>
          <a:p>
            <a:pPr marL="735750" marR="0" lvl="1" indent="-285750" algn="l" rtl="0">
              <a:lnSpc>
                <a:spcPct val="115000"/>
              </a:lnSpc>
              <a:spcBef>
                <a:spcPts val="0"/>
              </a:spcBef>
              <a:spcAft>
                <a:spcPts val="0"/>
              </a:spcAft>
              <a:buSzPts val="1260"/>
              <a:buFont typeface="Arial" panose="020B0604020202020204" pitchFamily="34" charset="0"/>
              <a:buChar char="•"/>
            </a:pPr>
            <a:r>
              <a:rPr lang="en-US" dirty="0"/>
              <a:t>We have decided to work with a professor in the horticulture department to supplement our plant knowledge</a:t>
            </a:r>
            <a:endParaRPr dirty="0"/>
          </a:p>
        </p:txBody>
      </p:sp>
      <p:pic>
        <p:nvPicPr>
          <p:cNvPr id="2" name="Project_Constraints">
            <a:hlinkClick r:id="" action="ppaction://media"/>
            <a:extLst>
              <a:ext uri="{FF2B5EF4-FFF2-40B4-BE49-F238E27FC236}">
                <a16:creationId xmlns:a16="http://schemas.microsoft.com/office/drawing/2014/main" id="{B8C95105-2453-44DE-A69E-94547A194B9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83188" y="2879725"/>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420"/>
    </mc:Choice>
    <mc:Fallback xmlns="">
      <p:transition spd="slow" advClick="0" advTm="4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49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7" fill="hold" display="0">
                  <p:stCondLst>
                    <p:cond delay="indefinite"/>
                  </p:stCondLst>
                  <p:endCondLst>
                    <p:cond evt="onStopAudio" delay="0">
                      <p:tgtEl>
                        <p:sldTgt/>
                      </p:tgtEl>
                    </p:cond>
                  </p:end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9"/>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4000"/>
              <a:buFont typeface="Lustria"/>
              <a:buNone/>
            </a:pPr>
            <a:r>
              <a:rPr lang="en-US"/>
              <a:t>Current State of Project</a:t>
            </a:r>
            <a:endParaRPr/>
          </a:p>
        </p:txBody>
      </p:sp>
      <p:sp>
        <p:nvSpPr>
          <p:cNvPr id="202" name="Google Shape;202;p9"/>
          <p:cNvSpPr txBox="1">
            <a:spLocks noGrp="1"/>
          </p:cNvSpPr>
          <p:nvPr>
            <p:ph type="body" idx="1"/>
          </p:nvPr>
        </p:nvSpPr>
        <p:spPr>
          <a:xfrm>
            <a:off x="913795" y="1732449"/>
            <a:ext cx="10353762" cy="405875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342900" lvl="0" indent="-352990" algn="l" rtl="0">
              <a:lnSpc>
                <a:spcPct val="115000"/>
              </a:lnSpc>
              <a:spcBef>
                <a:spcPts val="1200"/>
              </a:spcBef>
              <a:spcAft>
                <a:spcPts val="0"/>
              </a:spcAft>
              <a:buClr>
                <a:srgbClr val="FFFFFF"/>
              </a:buClr>
              <a:buSzPts val="2000"/>
              <a:buFont typeface="Lustria"/>
              <a:buChar char="-"/>
            </a:pPr>
            <a:r>
              <a:rPr lang="en-US" dirty="0"/>
              <a:t>Research Hardware and Software</a:t>
            </a:r>
            <a:endParaRPr dirty="0"/>
          </a:p>
          <a:p>
            <a:pPr marL="735750" lvl="1" indent="-285750" algn="l" rtl="0">
              <a:lnSpc>
                <a:spcPct val="115000"/>
              </a:lnSpc>
              <a:spcBef>
                <a:spcPts val="0"/>
              </a:spcBef>
              <a:spcAft>
                <a:spcPts val="0"/>
              </a:spcAft>
              <a:buClr>
                <a:srgbClr val="FFFFFF"/>
              </a:buClr>
              <a:buSzPts val="1260"/>
              <a:buFont typeface="Arial" panose="020B0604020202020204" pitchFamily="34" charset="0"/>
              <a:buChar char="•"/>
            </a:pPr>
            <a:r>
              <a:rPr lang="en-US" dirty="0"/>
              <a:t>Raspberry Pi v. Arduino</a:t>
            </a:r>
            <a:endParaRPr dirty="0"/>
          </a:p>
          <a:p>
            <a:pPr marL="735750" lvl="1" indent="-285750" algn="l" rtl="0">
              <a:lnSpc>
                <a:spcPct val="115000"/>
              </a:lnSpc>
              <a:spcBef>
                <a:spcPts val="0"/>
              </a:spcBef>
              <a:spcAft>
                <a:spcPts val="0"/>
              </a:spcAft>
              <a:buSzPts val="1260"/>
              <a:buFont typeface="Arial" panose="020B0604020202020204" pitchFamily="34" charset="0"/>
              <a:buChar char="•"/>
            </a:pPr>
            <a:r>
              <a:rPr lang="en-US" dirty="0"/>
              <a:t>Sensors available for monitoring desired trains</a:t>
            </a:r>
            <a:endParaRPr dirty="0"/>
          </a:p>
          <a:p>
            <a:pPr marL="735750" lvl="1" indent="-285750" algn="l" rtl="0">
              <a:lnSpc>
                <a:spcPct val="115000"/>
              </a:lnSpc>
              <a:spcBef>
                <a:spcPts val="0"/>
              </a:spcBef>
              <a:spcAft>
                <a:spcPts val="0"/>
              </a:spcAft>
              <a:buClr>
                <a:srgbClr val="FFFFFF"/>
              </a:buClr>
              <a:buSzPts val="1260"/>
              <a:buFont typeface="Arial" panose="020B0604020202020204" pitchFamily="34" charset="0"/>
              <a:buChar char="•"/>
            </a:pPr>
            <a:r>
              <a:rPr lang="en-US" dirty="0"/>
              <a:t>Research mobile application details</a:t>
            </a:r>
            <a:endParaRPr dirty="0"/>
          </a:p>
          <a:p>
            <a:pPr marL="1095750" lvl="2" indent="-285750" algn="l" rtl="0">
              <a:lnSpc>
                <a:spcPct val="115000"/>
              </a:lnSpc>
              <a:spcBef>
                <a:spcPts val="0"/>
              </a:spcBef>
              <a:spcAft>
                <a:spcPts val="0"/>
              </a:spcAft>
              <a:buSzPts val="1260"/>
              <a:buFont typeface="Courier New" panose="02070309020205020404" pitchFamily="49" charset="0"/>
              <a:buChar char="o"/>
            </a:pPr>
            <a:r>
              <a:rPr lang="en-US" dirty="0"/>
              <a:t>Language</a:t>
            </a:r>
            <a:endParaRPr dirty="0"/>
          </a:p>
          <a:p>
            <a:pPr marL="1095750" lvl="2" indent="-285750" algn="l" rtl="0">
              <a:lnSpc>
                <a:spcPct val="115000"/>
              </a:lnSpc>
              <a:spcBef>
                <a:spcPts val="0"/>
              </a:spcBef>
              <a:spcAft>
                <a:spcPts val="0"/>
              </a:spcAft>
              <a:buSzPts val="1260"/>
              <a:buFont typeface="Courier New" panose="02070309020205020404" pitchFamily="49" charset="0"/>
              <a:buChar char="o"/>
            </a:pPr>
            <a:r>
              <a:rPr lang="en-US" dirty="0"/>
              <a:t>Platform</a:t>
            </a:r>
            <a:endParaRPr dirty="0"/>
          </a:p>
          <a:p>
            <a:pPr marL="1095750" lvl="2" indent="-285750" algn="l" rtl="0">
              <a:lnSpc>
                <a:spcPct val="115000"/>
              </a:lnSpc>
              <a:spcBef>
                <a:spcPts val="0"/>
              </a:spcBef>
              <a:spcAft>
                <a:spcPts val="0"/>
              </a:spcAft>
              <a:buSzPts val="1260"/>
              <a:buFont typeface="Courier New" panose="02070309020205020404" pitchFamily="49" charset="0"/>
              <a:buChar char="o"/>
            </a:pPr>
            <a:r>
              <a:rPr lang="en-US" dirty="0"/>
              <a:t>Interface with hardware</a:t>
            </a:r>
          </a:p>
          <a:p>
            <a:pPr marL="810000" lvl="2" indent="0" algn="l" rtl="0">
              <a:lnSpc>
                <a:spcPct val="115000"/>
              </a:lnSpc>
              <a:spcBef>
                <a:spcPts val="0"/>
              </a:spcBef>
              <a:spcAft>
                <a:spcPts val="0"/>
              </a:spcAft>
              <a:buSzPts val="1260"/>
              <a:buNone/>
            </a:pPr>
            <a:endParaRPr dirty="0"/>
          </a:p>
          <a:p>
            <a:pPr marL="342900" lvl="0" indent="-352990" algn="l" rtl="0">
              <a:lnSpc>
                <a:spcPct val="115000"/>
              </a:lnSpc>
              <a:spcBef>
                <a:spcPts val="0"/>
              </a:spcBef>
              <a:spcAft>
                <a:spcPts val="0"/>
              </a:spcAft>
              <a:buClr>
                <a:srgbClr val="FFFFFF"/>
              </a:buClr>
              <a:buSzPts val="2000"/>
              <a:buFont typeface="Lustria"/>
              <a:buChar char="-"/>
            </a:pPr>
            <a:r>
              <a:rPr lang="en-US" dirty="0"/>
              <a:t>Design experiments for proof of function when project is complete</a:t>
            </a:r>
            <a:endParaRPr dirty="0"/>
          </a:p>
          <a:p>
            <a:pPr marL="735750" lvl="1" indent="-285750" algn="l" rtl="0">
              <a:lnSpc>
                <a:spcPct val="115000"/>
              </a:lnSpc>
              <a:spcBef>
                <a:spcPts val="0"/>
              </a:spcBef>
              <a:spcAft>
                <a:spcPts val="0"/>
              </a:spcAft>
              <a:buSzPts val="1260"/>
              <a:buFont typeface="Arial" panose="020B0604020202020204" pitchFamily="34" charset="0"/>
              <a:buChar char="•"/>
            </a:pPr>
            <a:r>
              <a:rPr lang="en-US" dirty="0"/>
              <a:t>Plants in different types of pots</a:t>
            </a:r>
            <a:endParaRPr dirty="0"/>
          </a:p>
          <a:p>
            <a:pPr marL="735750" lvl="1" indent="-285750" algn="l" rtl="0">
              <a:lnSpc>
                <a:spcPct val="115000"/>
              </a:lnSpc>
              <a:spcBef>
                <a:spcPts val="0"/>
              </a:spcBef>
              <a:spcAft>
                <a:spcPts val="0"/>
              </a:spcAft>
              <a:buSzPts val="1260"/>
              <a:buFont typeface="Arial" panose="020B0604020202020204" pitchFamily="34" charset="0"/>
              <a:buChar char="•"/>
            </a:pPr>
            <a:r>
              <a:rPr lang="en-US" dirty="0"/>
              <a:t>Using different soils</a:t>
            </a:r>
            <a:endParaRPr dirty="0"/>
          </a:p>
          <a:p>
            <a:pPr marL="735750" lvl="1" indent="-285750" algn="l" rtl="0">
              <a:lnSpc>
                <a:spcPct val="115000"/>
              </a:lnSpc>
              <a:spcBef>
                <a:spcPts val="0"/>
              </a:spcBef>
              <a:spcAft>
                <a:spcPts val="0"/>
              </a:spcAft>
              <a:buSzPts val="1260"/>
              <a:buFont typeface="Arial" panose="020B0604020202020204" pitchFamily="34" charset="0"/>
              <a:buChar char="•"/>
            </a:pPr>
            <a:r>
              <a:rPr lang="en-US" dirty="0"/>
              <a:t>Experiment with plants that thrive under different conditions</a:t>
            </a:r>
            <a:endParaRPr dirty="0"/>
          </a:p>
        </p:txBody>
      </p:sp>
      <p:pic>
        <p:nvPicPr>
          <p:cNvPr id="2" name="Current State">
            <a:hlinkClick r:id="" action="ppaction://media"/>
            <a:extLst>
              <a:ext uri="{FF2B5EF4-FFF2-40B4-BE49-F238E27FC236}">
                <a16:creationId xmlns:a16="http://schemas.microsoft.com/office/drawing/2014/main" id="{55F1F045-9372-4E08-ADAB-C7C0839609F4}"/>
              </a:ext>
            </a:extLst>
          </p:cNvPr>
          <p:cNvPicPr>
            <a:picLocks noChangeAspect="1"/>
          </p:cNvPicPr>
          <p:nvPr>
            <a:audioFile r:link="rId1"/>
            <p:extLst>
              <p:ext uri="{DAA4B4D4-6D71-4841-9C94-3DE7FCFB9230}">
                <p14:media xmlns:p14="http://schemas.microsoft.com/office/powerpoint/2010/main" r:embed="rId2">
                  <p14:trim end="1648"/>
                </p14:media>
              </p:ext>
            </p:extLst>
          </p:nvPr>
        </p:nvPicPr>
        <p:blipFill>
          <a:blip r:embed="rId5"/>
          <a:stretch>
            <a:fillRect/>
          </a:stretch>
        </p:blipFill>
        <p:spPr>
          <a:xfrm>
            <a:off x="4784725" y="3589338"/>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500"/>
    </mc:Choice>
    <mc:Fallback xmlns="">
      <p:transition spd="slow" advClick="0" advTm="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718</TotalTime>
  <Words>609</Words>
  <Application>Microsoft Office PowerPoint</Application>
  <PresentationFormat>Widescreen</PresentationFormat>
  <Paragraphs>96</Paragraphs>
  <Slides>14</Slides>
  <Notes>13</Notes>
  <HiddenSlides>0</HiddenSlides>
  <MMClips>13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Calisto MT</vt:lpstr>
      <vt:lpstr>Courier New</vt:lpstr>
      <vt:lpstr>Lustria</vt:lpstr>
      <vt:lpstr>Wingdings 2</vt:lpstr>
      <vt:lpstr>Slate</vt:lpstr>
      <vt:lpstr>Plant Parenthood</vt:lpstr>
      <vt:lpstr>PowerPoint Presentation</vt:lpstr>
      <vt:lpstr>Project Description</vt:lpstr>
      <vt:lpstr>User Stories</vt:lpstr>
      <vt:lpstr>Design Diagram Level I</vt:lpstr>
      <vt:lpstr>Design Diagram Level II</vt:lpstr>
      <vt:lpstr>Design Diagram Level III</vt:lpstr>
      <vt:lpstr>Project Constraints</vt:lpstr>
      <vt:lpstr>Current State of Project</vt:lpstr>
      <vt:lpstr>Expected Accomplishments</vt:lpstr>
      <vt:lpstr>Project Timeline &amp; Milestones</vt:lpstr>
      <vt:lpstr>Who is Doing What</vt:lpstr>
      <vt:lpstr>Expected Demo</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Maximilian Frisch</dc:creator>
  <cp:lastModifiedBy>Maximilian Frisch</cp:lastModifiedBy>
  <cp:revision>53</cp:revision>
  <dcterms:created xsi:type="dcterms:W3CDTF">2019-11-19T03:45:41Z</dcterms:created>
  <dcterms:modified xsi:type="dcterms:W3CDTF">2019-12-12T03:16:44Z</dcterms:modified>
</cp:coreProperties>
</file>